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64" r:id="rId2"/>
    <p:sldId id="297" r:id="rId3"/>
    <p:sldId id="269" r:id="rId4"/>
    <p:sldId id="345" r:id="rId5"/>
    <p:sldId id="316" r:id="rId6"/>
    <p:sldId id="273" r:id="rId7"/>
    <p:sldId id="274" r:id="rId8"/>
    <p:sldId id="272" r:id="rId9"/>
    <p:sldId id="331" r:id="rId10"/>
    <p:sldId id="335" r:id="rId11"/>
    <p:sldId id="298" r:id="rId12"/>
    <p:sldId id="346" r:id="rId13"/>
    <p:sldId id="339" r:id="rId14"/>
    <p:sldId id="343" r:id="rId15"/>
    <p:sldId id="317" r:id="rId16"/>
    <p:sldId id="311" r:id="rId17"/>
    <p:sldId id="321" r:id="rId18"/>
    <p:sldId id="300" r:id="rId19"/>
    <p:sldId id="301" r:id="rId20"/>
    <p:sldId id="330" r:id="rId21"/>
    <p:sldId id="306" r:id="rId22"/>
    <p:sldId id="302" r:id="rId23"/>
    <p:sldId id="309" r:id="rId24"/>
    <p:sldId id="286" r:id="rId25"/>
    <p:sldId id="322" r:id="rId26"/>
    <p:sldId id="336" r:id="rId27"/>
    <p:sldId id="323" r:id="rId28"/>
    <p:sldId id="324" r:id="rId29"/>
    <p:sldId id="344" r:id="rId30"/>
    <p:sldId id="347" r:id="rId31"/>
    <p:sldId id="287" r:id="rId32"/>
    <p:sldId id="320" r:id="rId33"/>
    <p:sldId id="353" r:id="rId34"/>
    <p:sldId id="290" r:id="rId35"/>
    <p:sldId id="305" r:id="rId36"/>
    <p:sldId id="351" r:id="rId37"/>
    <p:sldId id="27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주현" initials="이주" lastIdx="1" clrIdx="0">
    <p:extLst>
      <p:ext uri="{19B8F6BF-5375-455C-9EA6-DF929625EA0E}">
        <p15:presenceInfo xmlns:p15="http://schemas.microsoft.com/office/powerpoint/2012/main" userId="bc1f010356eee4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FF"/>
    <a:srgbClr val="E7F0F8"/>
    <a:srgbClr val="492ECF"/>
    <a:srgbClr val="644DD6"/>
    <a:srgbClr val="FFFFFF"/>
    <a:srgbClr val="E8F1F9"/>
    <a:srgbClr val="7B68DC"/>
    <a:srgbClr val="1C2137"/>
    <a:srgbClr val="5FA3E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83689" autoAdjust="0"/>
  </p:normalViewPr>
  <p:slideViewPr>
    <p:cSldViewPr snapToGrid="0">
      <p:cViewPr varScale="1">
        <p:scale>
          <a:sx n="89" d="100"/>
          <a:sy n="89" d="100"/>
        </p:scale>
        <p:origin x="1836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ECFDD979-0C0D-43E7-A8F5-2D40BF9DA81B}" type="datetimeFigureOut">
              <a:rPr lang="ko-KR" altLang="en-US" smtClean="0"/>
              <a:pPr/>
              <a:t>2021-12-24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BE33007A-2D51-4B3B-A3CA-91D90943D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13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31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397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35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88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7fe7b4a2e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07fe7b4a2e_2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제ㅔ한</a:t>
            </a:r>
            <a:r>
              <a:rPr lang="ko-KR" altLang="en-US" dirty="0"/>
              <a:t> 사</a:t>
            </a:r>
            <a:endParaRPr dirty="0"/>
          </a:p>
        </p:txBody>
      </p:sp>
      <p:sp>
        <p:nvSpPr>
          <p:cNvPr id="222" name="Google Shape;222;g107fe7b4a2e_2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4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21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64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47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17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29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68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68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65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15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30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47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55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1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15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555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순서대로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6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54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8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7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애니메이션으로 전달하려는 내용 흐름에 맞게 보이도록 하면 전달성이 더 좋을 것으로 판단됨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850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476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20FBA1-76A8-4347-A10E-2DD263C34A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1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나눔스퀘어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1633694-7B08-5C4D-A9C4-6D1131C2A07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971788" y="1055162"/>
            <a:ext cx="10248900" cy="1270000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l"/>
            <a:r>
              <a:rPr lang="ko-KR" altLang="en-US" sz="48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발표제목</a:t>
            </a:r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8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Bold, 48pt)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F1BA8B1-F2C0-474C-BB4F-62699DD4A22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71550" y="2325162"/>
            <a:ext cx="10248899" cy="91440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x-none" dirty="0"/>
              <a:t># (</a:t>
            </a:r>
            <a:r>
              <a:rPr lang="ko-KR" altLang="en-US" dirty="0"/>
              <a:t>발표 핵심 키워드를 </a:t>
            </a:r>
            <a:r>
              <a:rPr lang="en-US" altLang="ko-KR" dirty="0"/>
              <a:t>3~4</a:t>
            </a:r>
            <a:r>
              <a:rPr lang="ko-KR" altLang="en-US" dirty="0"/>
              <a:t>개 작성해주세요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나눔스퀘어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28pt)</a:t>
            </a:r>
            <a:endParaRPr lang="x-none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BCB2C644-9F39-594B-8013-B159B1945C1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71550" y="3546070"/>
            <a:ext cx="10248899" cy="9144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28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발표팀명</a:t>
            </a:r>
            <a:r>
              <a:rPr lang="en-US" altLang="ko-KR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나눔스퀘어</a:t>
            </a:r>
            <a:r>
              <a:rPr lang="en-US" altLang="ko-KR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28pt)</a:t>
            </a:r>
          </a:p>
        </p:txBody>
      </p:sp>
      <p:pic>
        <p:nvPicPr>
          <p:cNvPr id="2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56A2D01-FE03-3241-9F45-8447DF6C4B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05" y="5648446"/>
            <a:ext cx="3447214" cy="5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9688" y="608953"/>
            <a:ext cx="10674112" cy="7800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9688" y="1620456"/>
            <a:ext cx="10674112" cy="430712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9">
            <a:extLst>
              <a:ext uri="{FF2B5EF4-FFF2-40B4-BE49-F238E27FC236}">
                <a16:creationId xmlns:a16="http://schemas.microsoft.com/office/drawing/2014/main" id="{E2EDCBC2-32F6-3343-B55D-B1C9DA06DF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DA3048-B76B-48F8-B2EE-E704DDC45BC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0980E-DF8D-804E-83E4-FBFF9338C65C}"/>
              </a:ext>
            </a:extLst>
          </p:cNvPr>
          <p:cNvSpPr txBox="1"/>
          <p:nvPr userDrawn="1"/>
        </p:nvSpPr>
        <p:spPr>
          <a:xfrm>
            <a:off x="346639" y="6338100"/>
            <a:ext cx="2702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1200" b="0" i="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boostcamp</a:t>
            </a:r>
            <a:r>
              <a:rPr kumimoji="1" lang="en-US" altLang="x-none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AI Tech </a:t>
            </a:r>
            <a:r>
              <a:rPr kumimoji="1" lang="en-US" altLang="ko-KR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kumimoji="1" lang="ko-KR" altLang="en-US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x-none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Networking Day</a:t>
            </a:r>
            <a:endParaRPr kumimoji="1" lang="x-none" altLang="en-US" sz="1200" b="0" i="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4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42810CEE-92E9-4F49-A7B5-6F5F0AB30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DA3048-B76B-48F8-B2EE-E704DDC45B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AC6A1-EABD-0A45-98E9-34872536BD44}"/>
              </a:ext>
            </a:extLst>
          </p:cNvPr>
          <p:cNvSpPr txBox="1"/>
          <p:nvPr userDrawn="1"/>
        </p:nvSpPr>
        <p:spPr>
          <a:xfrm>
            <a:off x="346639" y="6338100"/>
            <a:ext cx="2702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1200" b="0" i="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boostcamp</a:t>
            </a:r>
            <a:r>
              <a:rPr kumimoji="1" lang="en-US" altLang="x-none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AI Tech </a:t>
            </a:r>
            <a:r>
              <a:rPr kumimoji="1" lang="en-US" altLang="ko-KR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kumimoji="1" lang="ko-KR" altLang="en-US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x-none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Networking Day</a:t>
            </a:r>
            <a:endParaRPr kumimoji="1" lang="x-none" altLang="en-US" sz="1200" b="0" i="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09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87A04-C33B-4732-B9C3-275AFDC5B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A186CA-86B0-4562-BAB9-6F5DAD971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7FF834-7A78-4B1B-BC8C-7DFF5F0B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D588F-96B6-4CE0-9490-630F768121F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31B9E1-4BF3-4CFD-99F2-5CA442A1C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1385B-F231-4C60-BE12-B93B6813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DF8F-47FD-469B-A321-8728392EB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98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79688" y="608953"/>
            <a:ext cx="106741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9688" y="2078182"/>
            <a:ext cx="10674112" cy="409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01C529EA-E745-0E44-8EAD-CF1D66509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3655" y="624840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85DA3048-B76B-48F8-B2EE-E704DDC45B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31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altLang="en-US" sz="4800" b="1" kern="1200">
          <a:solidFill>
            <a:schemeClr val="tx1">
              <a:lumMod val="85000"/>
              <a:lumOff val="1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openxmlformats.org/officeDocument/2006/relationships/image" Target="../media/image29.png"/><Relationship Id="rId21" Type="http://schemas.openxmlformats.org/officeDocument/2006/relationships/image" Target="../media/image45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43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18" Type="http://schemas.openxmlformats.org/officeDocument/2006/relationships/image" Target="../media/image45.svg"/><Relationship Id="rId3" Type="http://schemas.openxmlformats.org/officeDocument/2006/relationships/image" Target="../media/image25.png"/><Relationship Id="rId21" Type="http://schemas.microsoft.com/office/2007/relationships/hdphoto" Target="../media/hdphoto1.wdp"/><Relationship Id="rId7" Type="http://schemas.openxmlformats.org/officeDocument/2006/relationships/image" Target="../media/image32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sv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4" Type="http://schemas.openxmlformats.org/officeDocument/2006/relationships/image" Target="../media/image27.svg"/><Relationship Id="rId22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openxmlformats.org/officeDocument/2006/relationships/image" Target="../media/image80.png"/><Relationship Id="rId21" Type="http://schemas.openxmlformats.org/officeDocument/2006/relationships/image" Target="../media/image90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81.png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19" Type="http://schemas.openxmlformats.org/officeDocument/2006/relationships/image" Target="../media/image89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86.gif"/><Relationship Id="rId22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B6D5E-4F96-3840-83DE-E5741B50072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제목 짓기 어려워서 만든 제목 생성 모델</a:t>
            </a:r>
            <a:endParaRPr kumimoji="1" lang="x-none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95AEF-A985-404B-85F5-448D3BFD2BF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x-none" dirty="0"/>
              <a:t>#</a:t>
            </a:r>
            <a:r>
              <a:rPr kumimoji="1" lang="ko-KR" altLang="en-US" dirty="0"/>
              <a:t>비전공자의반란 </a:t>
            </a:r>
            <a:r>
              <a:rPr kumimoji="1" lang="en-US" altLang="ko-KR" dirty="0"/>
              <a:t>#</a:t>
            </a:r>
            <a:r>
              <a:rPr kumimoji="1" lang="ko-KR" altLang="en-US" dirty="0"/>
              <a:t>생성요약 </a:t>
            </a:r>
            <a:r>
              <a:rPr kumimoji="1" lang="en-US" altLang="ko-KR" dirty="0"/>
              <a:t>#LongBART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#BigBART</a:t>
            </a:r>
            <a:endParaRPr kumimoji="1" lang="x-none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C664F7-ADA5-3544-886C-D885B530678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r>
              <a:rPr kumimoji="1" lang="en-US" altLang="x-none" sz="2600" dirty="0"/>
              <a:t>NLP-02</a:t>
            </a:r>
          </a:p>
          <a:p>
            <a:r>
              <a:rPr kumimoji="1" lang="en-US" altLang="x-none" sz="2600" dirty="0"/>
              <a:t>(</a:t>
            </a:r>
            <a:r>
              <a:rPr kumimoji="1" lang="ko-KR" altLang="en-US" sz="2600" dirty="0" err="1"/>
              <a:t>메타몽팀</a:t>
            </a:r>
            <a:r>
              <a:rPr kumimoji="1" lang="en-US" altLang="ko-KR" sz="2600" dirty="0"/>
              <a:t>)</a:t>
            </a:r>
            <a:endParaRPr kumimoji="1" lang="en-US" altLang="x-none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F88ED-75D1-456F-A27C-9A44605236F8}"/>
              </a:ext>
            </a:extLst>
          </p:cNvPr>
          <p:cNvSpPr txBox="1"/>
          <p:nvPr/>
        </p:nvSpPr>
        <p:spPr>
          <a:xfrm>
            <a:off x="10843708" y="247426"/>
            <a:ext cx="106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6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최종컷">
            <a:hlinkClick r:id="" action="ppaction://media"/>
            <a:extLst>
              <a:ext uri="{FF2B5EF4-FFF2-40B4-BE49-F238E27FC236}">
                <a16:creationId xmlns:a16="http://schemas.microsoft.com/office/drawing/2014/main" id="{05B89E83-B3D9-4330-9ED4-A1E02F7DE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2174" y="1341110"/>
            <a:ext cx="10207652" cy="497623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40C83-E545-4766-AB1D-790774B4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DF8F-47FD-469B-A321-8728392EB47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EFDF1-2677-4887-9A12-25573927141F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955045-BEF4-4D90-BA4C-1500B323075C}"/>
              </a:ext>
            </a:extLst>
          </p:cNvPr>
          <p:cNvSpPr/>
          <p:nvPr/>
        </p:nvSpPr>
        <p:spPr>
          <a:xfrm>
            <a:off x="335281" y="292244"/>
            <a:ext cx="6093286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Introduction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시연 영상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72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4222731" y="2718563"/>
            <a:ext cx="3746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학습 파이프라인</a:t>
            </a:r>
            <a:endParaRPr kumimoji="1" lang="x-none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896F9-736D-443A-8E31-CC879721F82D}"/>
              </a:ext>
            </a:extLst>
          </p:cNvPr>
          <p:cNvSpPr txBox="1"/>
          <p:nvPr/>
        </p:nvSpPr>
        <p:spPr>
          <a:xfrm>
            <a:off x="4473986" y="3440193"/>
            <a:ext cx="32440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#Model Pipeline</a:t>
            </a: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#EDA</a:t>
            </a: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#Pre/Post-Processing</a:t>
            </a:r>
          </a:p>
          <a:p>
            <a:pPr algn="ctr"/>
            <a:r>
              <a:rPr kumimoji="1" lang="en-US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Model</a:t>
            </a: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평가 방법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79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0B6E6-B256-43C2-8D4A-0A4DCF45F4B7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95AD0B6-FB83-4073-8F55-A8EAEC5F186E}"/>
              </a:ext>
            </a:extLst>
          </p:cNvPr>
          <p:cNvSpPr/>
          <p:nvPr/>
        </p:nvSpPr>
        <p:spPr>
          <a:xfrm>
            <a:off x="335281" y="292244"/>
            <a:ext cx="3972930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학습 파이프라인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Model Pipeline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A0E2E08-7CF2-41D3-89B5-169D32843023}"/>
              </a:ext>
            </a:extLst>
          </p:cNvPr>
          <p:cNvGrpSpPr/>
          <p:nvPr/>
        </p:nvGrpSpPr>
        <p:grpSpPr>
          <a:xfrm>
            <a:off x="5726417" y="1075536"/>
            <a:ext cx="2724192" cy="1160988"/>
            <a:chOff x="5726417" y="1075536"/>
            <a:chExt cx="2724192" cy="1160988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BB6297A-6CD9-4BE3-B939-DFE12ED7547E}"/>
                </a:ext>
              </a:extLst>
            </p:cNvPr>
            <p:cNvSpPr/>
            <p:nvPr/>
          </p:nvSpPr>
          <p:spPr>
            <a:xfrm>
              <a:off x="5726417" y="1075536"/>
              <a:ext cx="2724192" cy="1160988"/>
            </a:xfrm>
            <a:prstGeom prst="roundRect">
              <a:avLst/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3D75EF-A7EC-45DE-B01D-F75382F973B6}"/>
                </a:ext>
              </a:extLst>
            </p:cNvPr>
            <p:cNvSpPr/>
            <p:nvPr/>
          </p:nvSpPr>
          <p:spPr>
            <a:xfrm>
              <a:off x="5891197" y="1161017"/>
              <a:ext cx="2394633" cy="296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Pretraining / TAPT</a:t>
              </a:r>
              <a:endPara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95EE9125-8026-46BC-8BE4-CDD6DF9D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452" y="1672262"/>
              <a:ext cx="2412123" cy="31566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27CE1AA-2C01-444B-BE04-73924A370727}"/>
              </a:ext>
            </a:extLst>
          </p:cNvPr>
          <p:cNvGrpSpPr/>
          <p:nvPr/>
        </p:nvGrpSpPr>
        <p:grpSpPr>
          <a:xfrm>
            <a:off x="5646557" y="3382127"/>
            <a:ext cx="2883913" cy="1627714"/>
            <a:chOff x="5646557" y="3382127"/>
            <a:chExt cx="2883913" cy="1627714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1762B431-A384-4616-9CFB-94B983F71F9A}"/>
                </a:ext>
              </a:extLst>
            </p:cNvPr>
            <p:cNvSpPr/>
            <p:nvPr/>
          </p:nvSpPr>
          <p:spPr>
            <a:xfrm>
              <a:off x="5646557" y="3382127"/>
              <a:ext cx="2883913" cy="1627714"/>
            </a:xfrm>
            <a:prstGeom prst="roundRect">
              <a:avLst/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Noam Scheduler with warmup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Scheduler with Warmup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Regularized Dropout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Teacher Forcing Scheduler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Hyperparameter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Rouge Score specialized in Korean.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CBD7D6B-960A-41DC-A754-8E67FC4DCA03}"/>
                </a:ext>
              </a:extLst>
            </p:cNvPr>
            <p:cNvSpPr/>
            <p:nvPr/>
          </p:nvSpPr>
          <p:spPr>
            <a:xfrm>
              <a:off x="5891197" y="3511326"/>
              <a:ext cx="2394633" cy="296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Finetuning</a:t>
              </a:r>
              <a:endPara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00DB651-E215-4F6F-9702-1A3F54CF6CCA}"/>
              </a:ext>
            </a:extLst>
          </p:cNvPr>
          <p:cNvGrpSpPr/>
          <p:nvPr/>
        </p:nvGrpSpPr>
        <p:grpSpPr>
          <a:xfrm>
            <a:off x="3236265" y="1104900"/>
            <a:ext cx="1683622" cy="3928839"/>
            <a:chOff x="3236265" y="1104900"/>
            <a:chExt cx="1683622" cy="392883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94CEA8B-1167-4A7A-82C3-187290B189B8}"/>
                </a:ext>
              </a:extLst>
            </p:cNvPr>
            <p:cNvSpPr/>
            <p:nvPr/>
          </p:nvSpPr>
          <p:spPr>
            <a:xfrm>
              <a:off x="3236265" y="1104900"/>
              <a:ext cx="1683622" cy="3928839"/>
            </a:xfrm>
            <a:prstGeom prst="roundRect">
              <a:avLst/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B66AC0B2-779F-4A9A-8AA6-EAE492344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261" y="1708975"/>
              <a:ext cx="1087630" cy="1028117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48552CCB-7CE0-460C-BAA6-782628F0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1695" y="2744359"/>
              <a:ext cx="1292762" cy="1028117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774EB1FE-CEB0-46C9-B4E4-1ABF03011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4516" y="3932927"/>
              <a:ext cx="1267121" cy="1026418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9CE8DC6-A804-4C10-8F20-7300299BD176}"/>
                </a:ext>
              </a:extLst>
            </p:cNvPr>
            <p:cNvSpPr/>
            <p:nvPr/>
          </p:nvSpPr>
          <p:spPr>
            <a:xfrm>
              <a:off x="3519519" y="1174229"/>
              <a:ext cx="1117114" cy="295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  <a:endPara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3C86F336-4C63-4722-A00D-718363C1D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0647" y="1482318"/>
              <a:ext cx="1554858" cy="176652"/>
            </a:xfrm>
            <a:prstGeom prst="rect">
              <a:avLst/>
            </a:prstGeom>
          </p:spPr>
        </p:pic>
      </p:grp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BDB1EFC8-44B1-419F-979F-FB10140B02B7}"/>
              </a:ext>
            </a:extLst>
          </p:cNvPr>
          <p:cNvCxnSpPr>
            <a:cxnSpLocks/>
            <a:stCxn id="99" idx="3"/>
            <a:endCxn id="21" idx="1"/>
          </p:cNvCxnSpPr>
          <p:nvPr/>
        </p:nvCxnSpPr>
        <p:spPr>
          <a:xfrm flipV="1">
            <a:off x="8530470" y="1393656"/>
            <a:ext cx="1624811" cy="280232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815C639-EF60-480A-B16B-184CC4A2ADED}"/>
              </a:ext>
            </a:extLst>
          </p:cNvPr>
          <p:cNvGrpSpPr/>
          <p:nvPr/>
        </p:nvGrpSpPr>
        <p:grpSpPr>
          <a:xfrm>
            <a:off x="9591303" y="3092391"/>
            <a:ext cx="2189290" cy="1627714"/>
            <a:chOff x="9591303" y="2797116"/>
            <a:chExt cx="2189290" cy="1627714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AA9326C3-9A25-4E92-8702-7C0E1AF36823}"/>
                </a:ext>
              </a:extLst>
            </p:cNvPr>
            <p:cNvSpPr/>
            <p:nvPr/>
          </p:nvSpPr>
          <p:spPr>
            <a:xfrm>
              <a:off x="9591303" y="2797116"/>
              <a:ext cx="2189290" cy="1627714"/>
            </a:xfrm>
            <a:prstGeom prst="roundRect">
              <a:avLst>
                <a:gd name="adj" fmla="val 5637"/>
              </a:avLst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11C2C9F-A45D-4D16-8EFF-B2DF4CB05532}"/>
                </a:ext>
              </a:extLst>
            </p:cNvPr>
            <p:cNvSpPr/>
            <p:nvPr/>
          </p:nvSpPr>
          <p:spPr>
            <a:xfrm>
              <a:off x="9644327" y="2878185"/>
              <a:ext cx="2083242" cy="296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Selecting Models</a:t>
              </a:r>
              <a:endPara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0F208352-6A0A-444A-B162-A334CB5A4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9203" y="3326979"/>
              <a:ext cx="1993490" cy="867261"/>
            </a:xfrm>
            <a:prstGeom prst="rect">
              <a:avLst/>
            </a:prstGeom>
            <a:solidFill>
              <a:srgbClr val="E7F0F8"/>
            </a:solidFill>
            <a:ln w="38100">
              <a:noFill/>
            </a:ln>
          </p:spPr>
        </p:pic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109698EA-CDCA-4CB7-B23B-E974E1133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6554" y="1904078"/>
            <a:ext cx="480943" cy="371014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AEEED6CD-0962-495B-AF73-551E99067C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991" y="3360230"/>
            <a:ext cx="529037" cy="408115"/>
          </a:xfrm>
          <a:prstGeom prst="rect">
            <a:avLst/>
          </a:prstGeom>
        </p:spPr>
      </p:pic>
      <p:cxnSp>
        <p:nvCxnSpPr>
          <p:cNvPr id="216" name="연결선: 꺾임 215">
            <a:extLst>
              <a:ext uri="{FF2B5EF4-FFF2-40B4-BE49-F238E27FC236}">
                <a16:creationId xmlns:a16="http://schemas.microsoft.com/office/drawing/2014/main" id="{DC86CB53-AD06-4A66-9D12-9E30F01E7CEB}"/>
              </a:ext>
            </a:extLst>
          </p:cNvPr>
          <p:cNvCxnSpPr>
            <a:cxnSpLocks/>
            <a:stCxn id="160" idx="2"/>
          </p:cNvCxnSpPr>
          <p:nvPr/>
        </p:nvCxnSpPr>
        <p:spPr>
          <a:xfrm rot="5400000">
            <a:off x="6421137" y="1367560"/>
            <a:ext cx="912266" cy="7617357"/>
          </a:xfrm>
          <a:prstGeom prst="bentConnector2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2" name="그림 221">
            <a:extLst>
              <a:ext uri="{FF2B5EF4-FFF2-40B4-BE49-F238E27FC236}">
                <a16:creationId xmlns:a16="http://schemas.microsoft.com/office/drawing/2014/main" id="{9E0271B7-EE79-46C6-A4D6-402D52607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7004" y="5376916"/>
            <a:ext cx="4470634" cy="268769"/>
          </a:xfrm>
          <a:prstGeom prst="rect">
            <a:avLst/>
          </a:prstGeom>
        </p:spPr>
      </p:pic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A630D58C-D53E-4895-A47E-89CC8A40AC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49F74-6296-441C-BF21-2412E399D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6839" y="1565992"/>
            <a:ext cx="1011751" cy="282189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1E7CE28F-C961-476E-8470-D8FD655C17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3905" y="2494611"/>
            <a:ext cx="1341236" cy="67671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FE380A6-4B0A-44C3-A490-E292013E2BA8}"/>
              </a:ext>
            </a:extLst>
          </p:cNvPr>
          <p:cNvSpPr txBox="1"/>
          <p:nvPr/>
        </p:nvSpPr>
        <p:spPr>
          <a:xfrm>
            <a:off x="421006" y="2156694"/>
            <a:ext cx="1834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</a:t>
            </a:r>
            <a:r>
              <a:rPr lang="en-US" altLang="ko-KR" sz="1500" b="1" dirty="0">
                <a:solidFill>
                  <a:srgbClr val="FF0000"/>
                </a:solidFill>
              </a:rPr>
              <a:t>50%</a:t>
            </a:r>
            <a:endParaRPr lang="ko-KR" altLang="en-US" sz="1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1BCD62D-6531-4626-B20E-6F932652A9B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83" y="4710747"/>
            <a:ext cx="1508632" cy="15086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264E1EE-ED60-4594-B749-DC4F3090E465}"/>
              </a:ext>
            </a:extLst>
          </p:cNvPr>
          <p:cNvSpPr txBox="1"/>
          <p:nvPr/>
        </p:nvSpPr>
        <p:spPr>
          <a:xfrm>
            <a:off x="1185071" y="6022876"/>
            <a:ext cx="1834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/>
              <a:t>Train </a:t>
            </a:r>
            <a:r>
              <a:rPr lang="en-US" altLang="ko-KR" sz="1500" b="1">
                <a:solidFill>
                  <a:srgbClr val="FF0000"/>
                </a:solidFill>
              </a:rPr>
              <a:t>100%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EA1DDC-4872-4405-B0B8-E8C9812932BB}"/>
              </a:ext>
            </a:extLst>
          </p:cNvPr>
          <p:cNvSpPr txBox="1"/>
          <p:nvPr/>
        </p:nvSpPr>
        <p:spPr>
          <a:xfrm>
            <a:off x="9768720" y="1784908"/>
            <a:ext cx="1834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Eval </a:t>
            </a:r>
            <a:r>
              <a:rPr lang="en-US" altLang="ko-KR" sz="1500" b="1" dirty="0">
                <a:solidFill>
                  <a:srgbClr val="FF0000"/>
                </a:solidFill>
              </a:rPr>
              <a:t>50%</a:t>
            </a:r>
            <a:endParaRPr lang="ko-KR" altLang="en-US" sz="12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4BE20A7-DA11-44AA-850D-386D13220E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84" y="1299781"/>
            <a:ext cx="936742" cy="9367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7398C5-0279-4E1B-B804-8A1F6C1223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5281" y="862989"/>
            <a:ext cx="1061334" cy="1061334"/>
          </a:xfrm>
          <a:prstGeom prst="rect">
            <a:avLst/>
          </a:prstGeom>
        </p:spPr>
      </p:pic>
      <p:pic>
        <p:nvPicPr>
          <p:cNvPr id="60" name="그래픽 59" descr="오른쪽 화살표 단색으로 채워진">
            <a:extLst>
              <a:ext uri="{FF2B5EF4-FFF2-40B4-BE49-F238E27FC236}">
                <a16:creationId xmlns:a16="http://schemas.microsoft.com/office/drawing/2014/main" id="{0C9ED2DC-993E-4FC6-BE04-411928640DA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02714" y="1607480"/>
            <a:ext cx="720000" cy="720000"/>
          </a:xfrm>
          <a:prstGeom prst="rect">
            <a:avLst/>
          </a:prstGeom>
        </p:spPr>
      </p:pic>
      <p:pic>
        <p:nvPicPr>
          <p:cNvPr id="61" name="그래픽 60" descr="오른쪽 화살표 단색으로 채워진">
            <a:extLst>
              <a:ext uri="{FF2B5EF4-FFF2-40B4-BE49-F238E27FC236}">
                <a16:creationId xmlns:a16="http://schemas.microsoft.com/office/drawing/2014/main" id="{874DC32A-501C-4CD0-9C78-92A54BC842B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6728513" y="2458429"/>
            <a:ext cx="720000" cy="720000"/>
          </a:xfrm>
          <a:prstGeom prst="rect">
            <a:avLst/>
          </a:prstGeom>
        </p:spPr>
      </p:pic>
      <p:pic>
        <p:nvPicPr>
          <p:cNvPr id="62" name="그래픽 61" descr="오른쪽 화살표 단색으로 채워진">
            <a:extLst>
              <a:ext uri="{FF2B5EF4-FFF2-40B4-BE49-F238E27FC236}">
                <a16:creationId xmlns:a16="http://schemas.microsoft.com/office/drawing/2014/main" id="{A4058475-3EDB-4198-9C0F-D44B287E9B2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0325948" y="2163325"/>
            <a:ext cx="720000" cy="720000"/>
          </a:xfrm>
          <a:prstGeom prst="rect">
            <a:avLst/>
          </a:prstGeom>
        </p:spPr>
      </p:pic>
      <p:pic>
        <p:nvPicPr>
          <p:cNvPr id="40" name="그래픽 39" descr="오른쪽 화살표 단색으로 채워진">
            <a:extLst>
              <a:ext uri="{FF2B5EF4-FFF2-40B4-BE49-F238E27FC236}">
                <a16:creationId xmlns:a16="http://schemas.microsoft.com/office/drawing/2014/main" id="{9E4E7847-CFDE-495B-9F69-DB9061B27B5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-2700000">
            <a:off x="4945223" y="2170820"/>
            <a:ext cx="720000" cy="720000"/>
          </a:xfrm>
          <a:prstGeom prst="rect">
            <a:avLst/>
          </a:prstGeom>
        </p:spPr>
      </p:pic>
      <p:pic>
        <p:nvPicPr>
          <p:cNvPr id="77" name="그래픽 76" descr="오른쪽 화살표 단색으로 채워진">
            <a:extLst>
              <a:ext uri="{FF2B5EF4-FFF2-40B4-BE49-F238E27FC236}">
                <a16:creationId xmlns:a16="http://schemas.microsoft.com/office/drawing/2014/main" id="{A737DD3F-37EF-4D9B-BC9A-58A558A0D96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700000">
            <a:off x="4945223" y="286542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7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0B6E6-B256-43C2-8D4A-0A4DCF45F4B7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95AD0B6-FB83-4073-8F55-A8EAEC5F186E}"/>
              </a:ext>
            </a:extLst>
          </p:cNvPr>
          <p:cNvSpPr/>
          <p:nvPr/>
        </p:nvSpPr>
        <p:spPr>
          <a:xfrm>
            <a:off x="335281" y="292244"/>
            <a:ext cx="3972930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학습 파이프라인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Model Pipeline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A630D58C-D53E-4895-A47E-89CC8A40AC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824842-18BC-43F1-8FFB-CCC1E79D8263}"/>
              </a:ext>
            </a:extLst>
          </p:cNvPr>
          <p:cNvGrpSpPr/>
          <p:nvPr/>
        </p:nvGrpSpPr>
        <p:grpSpPr>
          <a:xfrm>
            <a:off x="9452625" y="5415133"/>
            <a:ext cx="2394633" cy="997639"/>
            <a:chOff x="9595806" y="4316279"/>
            <a:chExt cx="2394633" cy="997639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419424C-C103-4EBB-8ABA-B10F338BBC82}"/>
                </a:ext>
              </a:extLst>
            </p:cNvPr>
            <p:cNvSpPr/>
            <p:nvPr/>
          </p:nvSpPr>
          <p:spPr>
            <a:xfrm>
              <a:off x="9769760" y="4316279"/>
              <a:ext cx="2046725" cy="997639"/>
            </a:xfrm>
            <a:prstGeom prst="roundRect">
              <a:avLst/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Quantization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Knowledge Distillation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9C9FC7A-EB19-4EAD-8274-75614B1D1480}"/>
                </a:ext>
              </a:extLst>
            </p:cNvPr>
            <p:cNvSpPr/>
            <p:nvPr/>
          </p:nvSpPr>
          <p:spPr>
            <a:xfrm>
              <a:off x="9595806" y="4422374"/>
              <a:ext cx="2394633" cy="296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Optimization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(optional)</a:t>
              </a:r>
              <a:endPara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6354567-E2C0-42E8-9DBF-B429A5A77982}"/>
              </a:ext>
            </a:extLst>
          </p:cNvPr>
          <p:cNvSpPr txBox="1"/>
          <p:nvPr/>
        </p:nvSpPr>
        <p:spPr>
          <a:xfrm>
            <a:off x="9895931" y="4624729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i="1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모델 선정</a:t>
            </a:r>
            <a:endParaRPr lang="en-US" altLang="ko-KR" sz="1600" b="1" i="1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7100D31-9910-4FD3-962E-EFA125FA9E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9" y="1085061"/>
            <a:ext cx="1508632" cy="15086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053CB3B-B0EB-4BF2-9410-D610806E3A10}"/>
              </a:ext>
            </a:extLst>
          </p:cNvPr>
          <p:cNvSpPr txBox="1"/>
          <p:nvPr/>
        </p:nvSpPr>
        <p:spPr>
          <a:xfrm>
            <a:off x="308637" y="2397190"/>
            <a:ext cx="1834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</a:t>
            </a:r>
            <a:r>
              <a:rPr lang="en-US" altLang="ko-KR" sz="1500" b="1" dirty="0">
                <a:solidFill>
                  <a:srgbClr val="FF0000"/>
                </a:solidFill>
              </a:rPr>
              <a:t>100%</a:t>
            </a:r>
            <a:endParaRPr lang="ko-KR" altLang="en-US" sz="1200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03B9EAC-B47B-4600-A8CF-2AE03DDA8E86}"/>
              </a:ext>
            </a:extLst>
          </p:cNvPr>
          <p:cNvGrpSpPr/>
          <p:nvPr/>
        </p:nvGrpSpPr>
        <p:grpSpPr>
          <a:xfrm>
            <a:off x="5726417" y="1075536"/>
            <a:ext cx="2724192" cy="1160988"/>
            <a:chOff x="5726417" y="1075536"/>
            <a:chExt cx="2724192" cy="1160988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D2557D4-545A-4FC6-B3DA-9E3613F6618F}"/>
                </a:ext>
              </a:extLst>
            </p:cNvPr>
            <p:cNvSpPr/>
            <p:nvPr/>
          </p:nvSpPr>
          <p:spPr>
            <a:xfrm>
              <a:off x="5726417" y="1075536"/>
              <a:ext cx="2724192" cy="1160988"/>
            </a:xfrm>
            <a:prstGeom prst="roundRect">
              <a:avLst/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C4E2F08-043E-4870-8D39-3D1541A90C4C}"/>
                </a:ext>
              </a:extLst>
            </p:cNvPr>
            <p:cNvSpPr/>
            <p:nvPr/>
          </p:nvSpPr>
          <p:spPr>
            <a:xfrm>
              <a:off x="5891197" y="1161017"/>
              <a:ext cx="2394633" cy="296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Pretraining / TAPT</a:t>
              </a:r>
              <a:endPara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71CFE5D-F298-46AE-910D-58F4FAA0E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2452" y="1672262"/>
              <a:ext cx="2412123" cy="315660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F25073-2F57-424D-A941-3769101D89AF}"/>
              </a:ext>
            </a:extLst>
          </p:cNvPr>
          <p:cNvGrpSpPr/>
          <p:nvPr/>
        </p:nvGrpSpPr>
        <p:grpSpPr>
          <a:xfrm>
            <a:off x="5646557" y="3382127"/>
            <a:ext cx="2883913" cy="1627714"/>
            <a:chOff x="5646557" y="3382127"/>
            <a:chExt cx="2883913" cy="162771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C27F6EF-99EE-4F55-B8D2-480723984C74}"/>
                </a:ext>
              </a:extLst>
            </p:cNvPr>
            <p:cNvSpPr/>
            <p:nvPr/>
          </p:nvSpPr>
          <p:spPr>
            <a:xfrm>
              <a:off x="5646557" y="3382127"/>
              <a:ext cx="2883913" cy="1627714"/>
            </a:xfrm>
            <a:prstGeom prst="roundRect">
              <a:avLst/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Noam Scheduler with warmup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Scheduler with Warmup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Regularized Dropout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Teacher Forcing Scheduler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Hyperparameter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Rouge Score specialized in Korean.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4B40C7-0CF9-49A3-8010-5A040C8BDD7F}"/>
                </a:ext>
              </a:extLst>
            </p:cNvPr>
            <p:cNvSpPr/>
            <p:nvPr/>
          </p:nvSpPr>
          <p:spPr>
            <a:xfrm>
              <a:off x="5891197" y="3511326"/>
              <a:ext cx="2394633" cy="296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Finetuning</a:t>
              </a:r>
              <a:endPara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747A303-59B6-4C89-936C-A40A64C13047}"/>
              </a:ext>
            </a:extLst>
          </p:cNvPr>
          <p:cNvGrpSpPr/>
          <p:nvPr/>
        </p:nvGrpSpPr>
        <p:grpSpPr>
          <a:xfrm>
            <a:off x="3236265" y="1104900"/>
            <a:ext cx="1683622" cy="3928839"/>
            <a:chOff x="3236265" y="1104900"/>
            <a:chExt cx="1683622" cy="3928839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91DFDDA0-8462-49F1-9F80-C816463B942D}"/>
                </a:ext>
              </a:extLst>
            </p:cNvPr>
            <p:cNvSpPr/>
            <p:nvPr/>
          </p:nvSpPr>
          <p:spPr>
            <a:xfrm>
              <a:off x="3236265" y="1104900"/>
              <a:ext cx="1683622" cy="3928839"/>
            </a:xfrm>
            <a:prstGeom prst="roundRect">
              <a:avLst/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2A129B8-8360-4BB5-93A1-4492BFF0C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261" y="1708975"/>
              <a:ext cx="1087630" cy="102811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537F1D6-0D52-4586-8407-71CB5081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1695" y="2744359"/>
              <a:ext cx="1292762" cy="1028117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BE6B065-8944-4A42-B481-21F0A75E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4516" y="3932927"/>
              <a:ext cx="1267121" cy="102641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D37CFF-F204-4B8F-8D66-785F82407BEE}"/>
                </a:ext>
              </a:extLst>
            </p:cNvPr>
            <p:cNvSpPr/>
            <p:nvPr/>
          </p:nvSpPr>
          <p:spPr>
            <a:xfrm>
              <a:off x="3519519" y="1174229"/>
              <a:ext cx="1117114" cy="295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  <a:endPara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2C19DD5-0D42-468D-B837-03329F3CB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00647" y="1482318"/>
              <a:ext cx="1554858" cy="176652"/>
            </a:xfrm>
            <a:prstGeom prst="rect">
              <a:avLst/>
            </a:prstGeom>
          </p:spPr>
        </p:pic>
      </p:grp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CC36E7F3-2B81-4EDE-9A9F-731BC6FBE7DC}"/>
              </a:ext>
            </a:extLst>
          </p:cNvPr>
          <p:cNvCxnSpPr>
            <a:cxnSpLocks/>
            <a:stCxn id="54" idx="3"/>
            <a:endCxn id="73" idx="1"/>
          </p:cNvCxnSpPr>
          <p:nvPr/>
        </p:nvCxnSpPr>
        <p:spPr>
          <a:xfrm flipV="1">
            <a:off x="8530470" y="1251421"/>
            <a:ext cx="1365577" cy="294456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771BE8B7-2EFD-4CC2-A382-E97A292C9D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6554" y="1904078"/>
            <a:ext cx="480943" cy="37101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1E291C44-57B1-45B0-9BEA-86BA0FF274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991" y="3360230"/>
            <a:ext cx="529037" cy="40811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9FF4A86-AACB-4B68-8A9C-51EC39E649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6839" y="1565992"/>
            <a:ext cx="1011751" cy="28218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9E1ACF0-40DF-41F9-80EB-513FC72637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3905" y="2494611"/>
            <a:ext cx="1341236" cy="676716"/>
          </a:xfrm>
          <a:prstGeom prst="rect">
            <a:avLst/>
          </a:prstGeom>
        </p:spPr>
      </p:pic>
      <p:pic>
        <p:nvPicPr>
          <p:cNvPr id="75" name="그래픽 74" descr="오른쪽 화살표 단색으로 채워진">
            <a:extLst>
              <a:ext uri="{FF2B5EF4-FFF2-40B4-BE49-F238E27FC236}">
                <a16:creationId xmlns:a16="http://schemas.microsoft.com/office/drawing/2014/main" id="{8C507ECE-C714-41B5-93B9-E2900CB0509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02714" y="1607480"/>
            <a:ext cx="720000" cy="720000"/>
          </a:xfrm>
          <a:prstGeom prst="rect">
            <a:avLst/>
          </a:prstGeom>
        </p:spPr>
      </p:pic>
      <p:pic>
        <p:nvPicPr>
          <p:cNvPr id="76" name="그래픽 75" descr="오른쪽 화살표 단색으로 채워진">
            <a:extLst>
              <a:ext uri="{FF2B5EF4-FFF2-40B4-BE49-F238E27FC236}">
                <a16:creationId xmlns:a16="http://schemas.microsoft.com/office/drawing/2014/main" id="{E700926A-55BB-411D-AF3D-BE391F58343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6728513" y="2458429"/>
            <a:ext cx="720000" cy="720000"/>
          </a:xfrm>
          <a:prstGeom prst="rect">
            <a:avLst/>
          </a:prstGeom>
        </p:spPr>
      </p:pic>
      <p:pic>
        <p:nvPicPr>
          <p:cNvPr id="78" name="그래픽 77" descr="오른쪽 화살표 단색으로 채워진">
            <a:extLst>
              <a:ext uri="{FF2B5EF4-FFF2-40B4-BE49-F238E27FC236}">
                <a16:creationId xmlns:a16="http://schemas.microsoft.com/office/drawing/2014/main" id="{7A7A68F9-0708-41C0-9CDF-FA72B66792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8900000">
            <a:off x="4945223" y="2170820"/>
            <a:ext cx="720000" cy="720000"/>
          </a:xfrm>
          <a:prstGeom prst="rect">
            <a:avLst/>
          </a:prstGeom>
        </p:spPr>
      </p:pic>
      <p:pic>
        <p:nvPicPr>
          <p:cNvPr id="79" name="그래픽 78" descr="오른쪽 화살표 단색으로 채워진">
            <a:extLst>
              <a:ext uri="{FF2B5EF4-FFF2-40B4-BE49-F238E27FC236}">
                <a16:creationId xmlns:a16="http://schemas.microsoft.com/office/drawing/2014/main" id="{B610BCBC-3A97-4433-BADE-EE397A5031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0000">
            <a:off x="4945223" y="2865421"/>
            <a:ext cx="720000" cy="720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051F52-1001-45C7-8246-69C3F0B613C1}"/>
              </a:ext>
            </a:extLst>
          </p:cNvPr>
          <p:cNvGrpSpPr/>
          <p:nvPr/>
        </p:nvGrpSpPr>
        <p:grpSpPr>
          <a:xfrm>
            <a:off x="9733019" y="497221"/>
            <a:ext cx="1834457" cy="1610681"/>
            <a:chOff x="9733019" y="497221"/>
            <a:chExt cx="1834457" cy="1610681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887FB45E-05A7-45BB-B349-913B827A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896047" y="497221"/>
              <a:ext cx="1508400" cy="15084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521E199-AA8B-4AE4-893D-47A6D8129994}"/>
                </a:ext>
              </a:extLst>
            </p:cNvPr>
            <p:cNvSpPr txBox="1"/>
            <p:nvPr/>
          </p:nvSpPr>
          <p:spPr>
            <a:xfrm>
              <a:off x="9733019" y="1784737"/>
              <a:ext cx="18344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/>
                <a:t>Eval </a:t>
              </a:r>
              <a:r>
                <a:rPr lang="en-US" altLang="ko-KR" sz="1500" b="1" dirty="0">
                  <a:solidFill>
                    <a:srgbClr val="FF0000"/>
                  </a:solidFill>
                </a:rPr>
                <a:t>100%</a:t>
              </a:r>
              <a:endParaRPr lang="ko-KR" altLang="en-US" sz="12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866C9F-045A-4314-9778-4949A3F8BCFA}"/>
              </a:ext>
            </a:extLst>
          </p:cNvPr>
          <p:cNvGrpSpPr/>
          <p:nvPr/>
        </p:nvGrpSpPr>
        <p:grpSpPr>
          <a:xfrm>
            <a:off x="9733019" y="2559754"/>
            <a:ext cx="1834457" cy="1613123"/>
            <a:chOff x="9733019" y="2468542"/>
            <a:chExt cx="1834457" cy="1613123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6F8AD85-D58A-4209-8550-7EF0F037E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5931" y="2468542"/>
              <a:ext cx="1508632" cy="1508632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ACB81AA-4E5E-49C0-9916-689680169642}"/>
                </a:ext>
              </a:extLst>
            </p:cNvPr>
            <p:cNvSpPr txBox="1"/>
            <p:nvPr/>
          </p:nvSpPr>
          <p:spPr>
            <a:xfrm>
              <a:off x="9733019" y="3758500"/>
              <a:ext cx="18344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/>
                <a:t>Test </a:t>
              </a:r>
              <a:r>
                <a:rPr lang="en-US" altLang="ko-KR" sz="1500" b="1" dirty="0">
                  <a:solidFill>
                    <a:srgbClr val="FF0000"/>
                  </a:solidFill>
                </a:rPr>
                <a:t>100%</a:t>
              </a:r>
              <a:endParaRPr lang="ko-KR" altLang="en-US" sz="12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4517189-FBAC-483C-8C71-3EEAD2B5FD4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43269"/>
          <a:stretch/>
        </p:blipFill>
        <p:spPr>
          <a:xfrm>
            <a:off x="10290247" y="2129770"/>
            <a:ext cx="719390" cy="40811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48CD1C91-62B3-402D-8F32-125B827B4DC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43269"/>
          <a:stretch/>
        </p:blipFill>
        <p:spPr>
          <a:xfrm>
            <a:off x="10290247" y="4194745"/>
            <a:ext cx="719390" cy="40811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7424348-E229-4FBA-B207-B449F751F4E8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43269"/>
          <a:stretch/>
        </p:blipFill>
        <p:spPr>
          <a:xfrm>
            <a:off x="10290247" y="4985151"/>
            <a:ext cx="719390" cy="4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0F4A52-8EB0-D542-A3F3-A5BF88F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14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36711-72DC-4641-9CA8-3FAEFC03FF48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29">
            <a:extLst>
              <a:ext uri="{FF2B5EF4-FFF2-40B4-BE49-F238E27FC236}">
                <a16:creationId xmlns:a16="http://schemas.microsoft.com/office/drawing/2014/main" id="{3C6F0843-8DFE-1A43-8E7A-4EC309B04D8E}"/>
              </a:ext>
            </a:extLst>
          </p:cNvPr>
          <p:cNvSpPr/>
          <p:nvPr/>
        </p:nvSpPr>
        <p:spPr>
          <a:xfrm>
            <a:off x="335281" y="292244"/>
            <a:ext cx="3972930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학습 파이프라인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데이터 분석</a:t>
            </a: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(EDA)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533F97-0720-E541-A59D-6AD46BFDFBFA}"/>
              </a:ext>
            </a:extLst>
          </p:cNvPr>
          <p:cNvSpPr/>
          <p:nvPr/>
        </p:nvSpPr>
        <p:spPr>
          <a:xfrm>
            <a:off x="68795" y="2965907"/>
            <a:ext cx="60272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목적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증거</a:t>
            </a:r>
            <a:endParaRPr lang="en-US" altLang="ko-KR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본 연구의 목적은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청소년의 스마트폰 중독에 대한 학교부적응의 영향과 이에 대한 우울의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매개효과를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검증하는데 있다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첫째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~~~~. </a:t>
            </a:r>
            <a:r>
              <a:rPr lang="ko-KR" altLang="en-US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둘째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~~~~.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x-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뉴스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발언 인용</a:t>
            </a:r>
            <a:endParaRPr lang="en-US" altLang="ko-KR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재판관 관심사항과 논리를 보강한 보충서면을 준비하고 대법원 현장검증 시 대응에 철저를 기해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당진땅을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꼭 수호하자</a:t>
            </a:r>
            <a:r>
              <a:rPr lang="en-US" altLang="ko-KR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 강조</a:t>
            </a:r>
            <a:r>
              <a:rPr lang="ko-KR" altLang="en-US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했다</a:t>
            </a:r>
            <a:r>
              <a:rPr lang="en-US" altLang="ko-KR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사설 잡지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주장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의견 제시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핵담판이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난기류에 빠진 만큼 우리 정부는 북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미의 움직임을 예의 주시하면서 한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 간 대북 공조를 강화해야 </a:t>
            </a:r>
            <a:r>
              <a:rPr lang="ko-KR" altLang="en-US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할 것이다</a:t>
            </a:r>
            <a:r>
              <a:rPr lang="en-US" altLang="ko-KR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2276F5-0F9A-47F3-806C-F9E516267D89}"/>
              </a:ext>
            </a:extLst>
          </p:cNvPr>
          <p:cNvSpPr/>
          <p:nvPr/>
        </p:nvSpPr>
        <p:spPr>
          <a:xfrm>
            <a:off x="6224161" y="2965907"/>
            <a:ext cx="573834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연구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분석</a:t>
            </a:r>
            <a:endParaRPr lang="en-US" altLang="ko-KR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불변시장점유율모형과 </a:t>
            </a:r>
            <a:r>
              <a:rPr lang="en" altLang="x-none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BCG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매트릭스를 이용한 항만의 철강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수출변동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1300" dirty="0">
              <a:highlight>
                <a:srgbClr val="FFBFB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x-non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뉴스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지역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단체</a:t>
            </a:r>
            <a:endParaRPr lang="en-US" altLang="ko-KR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" altLang="x-none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GS</a:t>
            </a:r>
            <a:r>
              <a:rPr lang="ko-KR" altLang="en-US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홈쇼핑</a:t>
            </a:r>
            <a:r>
              <a:rPr lang="en-US" altLang="ko-KR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`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벤처투자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사활 걸었지만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...`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지분법손실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확대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사설 잡지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주장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의견 제시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개각으로 들썩인 공직사회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이젠 개혁에 전념</a:t>
            </a:r>
            <a:r>
              <a:rPr lang="ko-KR" altLang="en-US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하라</a:t>
            </a:r>
            <a:endParaRPr lang="en-US" altLang="ko-KR" sz="1300" dirty="0">
              <a:highlight>
                <a:srgbClr val="FFBFB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한국판 라인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야후재팬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빅뱅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막는 지주사 규제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완화</a:t>
            </a:r>
            <a:r>
              <a:rPr lang="ko-KR" altLang="en-US" sz="1300" dirty="0"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해야</a:t>
            </a:r>
            <a:endParaRPr lang="en-US" altLang="ko-KR" sz="1300" dirty="0">
              <a:highlight>
                <a:srgbClr val="FFBFB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4C5F00A8-65B6-4F40-892E-E06E853D52C0}"/>
              </a:ext>
            </a:extLst>
          </p:cNvPr>
          <p:cNvSpPr/>
          <p:nvPr/>
        </p:nvSpPr>
        <p:spPr>
          <a:xfrm>
            <a:off x="7091311" y="288176"/>
            <a:ext cx="1584961" cy="1572179"/>
          </a:xfrm>
          <a:prstGeom prst="flowChartMagneticDisk">
            <a:avLst/>
          </a:prstGeom>
          <a:solidFill>
            <a:srgbClr val="492E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60%</a:t>
            </a:r>
          </a:p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275,219 EA</a:t>
            </a:r>
            <a:endParaRPr lang="ko-KR" altLang="en-US" b="1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1E048EDE-E53B-422E-B4CE-7C6609061F03}"/>
              </a:ext>
            </a:extLst>
          </p:cNvPr>
          <p:cNvSpPr/>
          <p:nvPr/>
        </p:nvSpPr>
        <p:spPr>
          <a:xfrm>
            <a:off x="9053281" y="345315"/>
            <a:ext cx="1309885" cy="1572179"/>
          </a:xfrm>
          <a:prstGeom prst="flowChartMagneticDisk">
            <a:avLst/>
          </a:prstGeom>
          <a:solidFill>
            <a:srgbClr val="644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20%</a:t>
            </a:r>
          </a:p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91,741 EA</a:t>
            </a:r>
            <a:endParaRPr lang="ko-KR" altLang="en-US" b="1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순서도: 자기 디스크 10">
            <a:extLst>
              <a:ext uri="{FF2B5EF4-FFF2-40B4-BE49-F238E27FC236}">
                <a16:creationId xmlns:a16="http://schemas.microsoft.com/office/drawing/2014/main" id="{F505C71C-6953-476D-B38F-9F9EFE2A3040}"/>
              </a:ext>
            </a:extLst>
          </p:cNvPr>
          <p:cNvSpPr/>
          <p:nvPr/>
        </p:nvSpPr>
        <p:spPr>
          <a:xfrm>
            <a:off x="10740174" y="345315"/>
            <a:ext cx="1309885" cy="1572179"/>
          </a:xfrm>
          <a:prstGeom prst="flowChartMagneticDisk">
            <a:avLst/>
          </a:prstGeom>
          <a:solidFill>
            <a:srgbClr val="7B68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20%</a:t>
            </a:r>
          </a:p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91,739 EA</a:t>
            </a:r>
            <a:endParaRPr lang="ko-KR" altLang="en-US" b="1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99D456-AC62-423E-9879-5FDB0A40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41" y="752074"/>
            <a:ext cx="701101" cy="8169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D17164-119F-47E1-A7E2-E9404E1D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533" y="752074"/>
            <a:ext cx="701101" cy="81693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40C33F2-85C5-4479-A1F3-B8B010316B7F}"/>
              </a:ext>
            </a:extLst>
          </p:cNvPr>
          <p:cNvSpPr/>
          <p:nvPr/>
        </p:nvSpPr>
        <p:spPr>
          <a:xfrm>
            <a:off x="121546" y="2606454"/>
            <a:ext cx="5974454" cy="3289522"/>
          </a:xfrm>
          <a:prstGeom prst="roundRect">
            <a:avLst>
              <a:gd name="adj" fmla="val 7868"/>
            </a:avLst>
          </a:prstGeom>
          <a:noFill/>
          <a:ln w="28575">
            <a:solidFill>
              <a:srgbClr val="7B6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4A774D6-3A8F-4913-9011-58086EA49057}"/>
              </a:ext>
            </a:extLst>
          </p:cNvPr>
          <p:cNvSpPr/>
          <p:nvPr/>
        </p:nvSpPr>
        <p:spPr>
          <a:xfrm>
            <a:off x="6272996" y="2606454"/>
            <a:ext cx="5658329" cy="3289522"/>
          </a:xfrm>
          <a:prstGeom prst="roundRect">
            <a:avLst>
              <a:gd name="adj" fmla="val 9162"/>
            </a:avLst>
          </a:prstGeom>
          <a:noFill/>
          <a:ln w="28575">
            <a:solidFill>
              <a:srgbClr val="7B6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FE3908-82B3-D144-8A6B-0986D72A85BC}"/>
              </a:ext>
            </a:extLst>
          </p:cNvPr>
          <p:cNvSpPr txBox="1"/>
          <p:nvPr/>
        </p:nvSpPr>
        <p:spPr>
          <a:xfrm>
            <a:off x="786917" y="2136578"/>
            <a:ext cx="4590960" cy="707886"/>
          </a:xfrm>
          <a:prstGeom prst="rect">
            <a:avLst/>
          </a:prstGeom>
          <a:solidFill>
            <a:srgbClr val="644DD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sz="20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kumimoji="1" lang="ko-KR" altLang="en-US" sz="20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2000" b="1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본문</a:t>
            </a:r>
            <a:r>
              <a:rPr kumimoji="1" lang="ko-KR" altLang="en-US" sz="20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문체 및 </a:t>
            </a:r>
            <a:r>
              <a:rPr kumimoji="1" lang="ko-KR" altLang="en-US" sz="2000" b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특성 분석</a:t>
            </a:r>
            <a:endParaRPr kumimoji="1" lang="en-US" altLang="ko-KR" sz="20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en-US" altLang="ko-KR" sz="20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(max length : 1887)</a:t>
            </a:r>
            <a:endParaRPr kumimoji="1" lang="x-none" altLang="en-US" sz="20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87E42-D2AF-40F3-A38B-5777F99F8E58}"/>
              </a:ext>
            </a:extLst>
          </p:cNvPr>
          <p:cNvSpPr txBox="1"/>
          <p:nvPr/>
        </p:nvSpPr>
        <p:spPr>
          <a:xfrm>
            <a:off x="6797852" y="2136578"/>
            <a:ext cx="4590960" cy="707886"/>
          </a:xfrm>
          <a:prstGeom prst="rect">
            <a:avLst/>
          </a:prstGeom>
          <a:solidFill>
            <a:srgbClr val="644DD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kumimoji="1" lang="ko-KR" altLang="en-US" sz="2000" b="1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kumimoji="1" lang="ko-KR" altLang="en-US" sz="20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문체 및 특성 분석</a:t>
            </a:r>
            <a:endParaRPr kumimoji="1" lang="en-US" altLang="ko-KR" sz="20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en-US" altLang="en-US" sz="20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(max length : 128)</a:t>
            </a:r>
            <a:endParaRPr kumimoji="1" lang="x-none" altLang="en-US" sz="20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043850-9CB8-4E6E-87E6-C3646622DC89}"/>
              </a:ext>
            </a:extLst>
          </p:cNvPr>
          <p:cNvSpPr/>
          <p:nvPr/>
        </p:nvSpPr>
        <p:spPr>
          <a:xfrm>
            <a:off x="8886291" y="6292823"/>
            <a:ext cx="2627296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출처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https://aihub.or.kr/</a:t>
            </a:r>
          </a:p>
        </p:txBody>
      </p:sp>
    </p:spTree>
    <p:extLst>
      <p:ext uri="{BB962C8B-B14F-4D97-AF65-F5344CB8AC3E}">
        <p14:creationId xmlns:p14="http://schemas.microsoft.com/office/powerpoint/2010/main" val="2223621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15</a:t>
            </a:fld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835FB43D-3158-49B0-BBE4-829EE46DE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44" y="4485939"/>
            <a:ext cx="10674112" cy="1163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마무리가 제대로 지어지지 않은 부분 제거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쌍을 이루지 못한 문장기호와  마무리 되지 못한 내용 제거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(), [], {}, ‘ ’, “ “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개행문자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문장 끝 특수문자 제거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DB24E1-84F7-6243-896D-D82ABCA68440}"/>
              </a:ext>
            </a:extLst>
          </p:cNvPr>
          <p:cNvSpPr txBox="1">
            <a:spLocks/>
          </p:cNvSpPr>
          <p:nvPr/>
        </p:nvSpPr>
        <p:spPr>
          <a:xfrm>
            <a:off x="679688" y="1790789"/>
            <a:ext cx="8422473" cy="10309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이해하지 못하는 문자를 최대한 제거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괄호 안에 있는 한자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영어로 된 부연 설명 제거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한자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영어 및 구두점을 제외한 특수 문자 제거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A505EB-9E67-A14B-831C-6627BD09B431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29">
            <a:extLst>
              <a:ext uri="{FF2B5EF4-FFF2-40B4-BE49-F238E27FC236}">
                <a16:creationId xmlns:a16="http://schemas.microsoft.com/office/drawing/2014/main" id="{5B58F287-BC25-5043-BC77-28D5F9B0B038}"/>
              </a:ext>
            </a:extLst>
          </p:cNvPr>
          <p:cNvSpPr/>
          <p:nvPr/>
        </p:nvSpPr>
        <p:spPr>
          <a:xfrm>
            <a:off x="335281" y="292244"/>
            <a:ext cx="3972930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학습 파이프라인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Post/</a:t>
            </a:r>
            <a:r>
              <a:rPr lang="en-US" altLang="ko-KR" sz="2500" b="1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PreProcessing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C7C1C2-F73C-4D51-90A4-F6D6517B032E}"/>
              </a:ext>
            </a:extLst>
          </p:cNvPr>
          <p:cNvSpPr/>
          <p:nvPr/>
        </p:nvSpPr>
        <p:spPr>
          <a:xfrm>
            <a:off x="400607" y="1721220"/>
            <a:ext cx="11111705" cy="2054044"/>
          </a:xfrm>
          <a:prstGeom prst="roundRect">
            <a:avLst/>
          </a:prstGeom>
          <a:noFill/>
          <a:ln w="38100">
            <a:solidFill>
              <a:srgbClr val="7B6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B4C845-C545-4C6F-B8F2-860CA11C3111}"/>
              </a:ext>
            </a:extLst>
          </p:cNvPr>
          <p:cNvSpPr/>
          <p:nvPr/>
        </p:nvSpPr>
        <p:spPr>
          <a:xfrm>
            <a:off x="780461" y="1321728"/>
            <a:ext cx="2113346" cy="405705"/>
          </a:xfrm>
          <a:prstGeom prst="rect">
            <a:avLst/>
          </a:prstGeom>
          <a:solidFill>
            <a:srgbClr val="7B68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-processing</a:t>
            </a:r>
            <a:endParaRPr lang="ko-KR" altLang="en-US" sz="2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02B64B-7250-485C-95D6-0B3929D04763}"/>
              </a:ext>
            </a:extLst>
          </p:cNvPr>
          <p:cNvSpPr/>
          <p:nvPr/>
        </p:nvSpPr>
        <p:spPr>
          <a:xfrm>
            <a:off x="780461" y="3978947"/>
            <a:ext cx="2113346" cy="405705"/>
          </a:xfrm>
          <a:prstGeom prst="rect">
            <a:avLst/>
          </a:prstGeom>
          <a:solidFill>
            <a:srgbClr val="7B68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Post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-processing</a:t>
            </a:r>
            <a:endParaRPr lang="ko-KR" altLang="en-US" sz="20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B05B6E-7B82-4873-B1A0-433345BFA673}"/>
              </a:ext>
            </a:extLst>
          </p:cNvPr>
          <p:cNvSpPr/>
          <p:nvPr/>
        </p:nvSpPr>
        <p:spPr>
          <a:xfrm>
            <a:off x="400607" y="4378492"/>
            <a:ext cx="11111705" cy="1862104"/>
          </a:xfrm>
          <a:prstGeom prst="roundRect">
            <a:avLst/>
          </a:prstGeom>
          <a:noFill/>
          <a:ln w="38100">
            <a:solidFill>
              <a:srgbClr val="7B6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358809-AECE-4199-A118-F5516709E965}"/>
              </a:ext>
            </a:extLst>
          </p:cNvPr>
          <p:cNvSpPr txBox="1"/>
          <p:nvPr/>
        </p:nvSpPr>
        <p:spPr>
          <a:xfrm>
            <a:off x="1191863" y="2842556"/>
            <a:ext cx="37186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도애 홍석모의 금강산 유기</a:t>
            </a:r>
            <a:r>
              <a:rPr lang="en-US" altLang="ko-KR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>
                <a:solidFill>
                  <a:srgbClr val="7B68DC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『</a:t>
            </a:r>
            <a:r>
              <a:rPr lang="ko-KR" altLang="en-US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간관록</a:t>
            </a:r>
            <a:r>
              <a:rPr lang="en-US" altLang="ko-KR" dirty="0">
                <a:solidFill>
                  <a:srgbClr val="7B68DC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』</a:t>
            </a:r>
            <a:r>
              <a:rPr lang="en-US" altLang="ko-KR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일고 </a:t>
            </a:r>
            <a:r>
              <a:rPr lang="en-US" altLang="ko-KR" dirty="0">
                <a:solidFill>
                  <a:srgbClr val="7B68DC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rgbClr val="7B68DC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陶厓 洪錫謨의 금강산 유기</a:t>
            </a:r>
            <a:r>
              <a:rPr lang="en-US" altLang="ko-KR" dirty="0">
                <a:solidFill>
                  <a:srgbClr val="7B68DC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, 『</a:t>
            </a:r>
            <a:r>
              <a:rPr lang="ko-KR" altLang="en-US" dirty="0">
                <a:solidFill>
                  <a:srgbClr val="7B68DC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艮觀錄</a:t>
            </a:r>
            <a:r>
              <a:rPr lang="en-US" altLang="ko-KR" dirty="0">
                <a:solidFill>
                  <a:srgbClr val="7B68DC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』 </a:t>
            </a:r>
            <a:r>
              <a:rPr lang="ko-KR" altLang="en-US" dirty="0">
                <a:solidFill>
                  <a:srgbClr val="7B68DC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一考</a:t>
            </a:r>
            <a:r>
              <a:rPr lang="en-US" altLang="ko-KR" dirty="0">
                <a:solidFill>
                  <a:srgbClr val="7B68DC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1" lang="en-US" altLang="ko-KR" dirty="0">
              <a:solidFill>
                <a:srgbClr val="7B68DC"/>
              </a:solidFill>
              <a:highlight>
                <a:srgbClr val="FFBFB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628BD0-711D-4A7F-958A-4C16EF9EE130}"/>
              </a:ext>
            </a:extLst>
          </p:cNvPr>
          <p:cNvSpPr txBox="1"/>
          <p:nvPr/>
        </p:nvSpPr>
        <p:spPr>
          <a:xfrm>
            <a:off x="6282798" y="2981056"/>
            <a:ext cx="3097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도애 홍석모의 금강산 유기</a:t>
            </a:r>
            <a:r>
              <a:rPr lang="en-US" altLang="ko-KR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간관록 일고</a:t>
            </a:r>
            <a:endParaRPr kumimoji="1" lang="en-US" altLang="ko-KR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0C09EDE-8827-4E1C-9E6F-2210B106C5ED}"/>
              </a:ext>
            </a:extLst>
          </p:cNvPr>
          <p:cNvSpPr/>
          <p:nvPr/>
        </p:nvSpPr>
        <p:spPr>
          <a:xfrm>
            <a:off x="5279596" y="3099823"/>
            <a:ext cx="634137" cy="408797"/>
          </a:xfrm>
          <a:prstGeom prst="rightArrow">
            <a:avLst/>
          </a:prstGeom>
          <a:solidFill>
            <a:srgbClr val="1C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5475B-83FA-476D-AA8B-3A075847AC94}"/>
              </a:ext>
            </a:extLst>
          </p:cNvPr>
          <p:cNvSpPr txBox="1"/>
          <p:nvPr/>
        </p:nvSpPr>
        <p:spPr>
          <a:xfrm>
            <a:off x="1191863" y="5590328"/>
            <a:ext cx="371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물도 껍질이 있는 걸까</a:t>
            </a:r>
            <a:r>
              <a:rPr kumimoji="1"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kumimoji="1" lang="en-US" altLang="ko-KR" dirty="0">
                <a:solidFill>
                  <a:srgbClr val="644DD6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 [</a:t>
            </a:r>
            <a:r>
              <a:rPr kumimoji="1" lang="ko-KR" altLang="en-US" dirty="0">
                <a:solidFill>
                  <a:srgbClr val="644DD6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물에 관한</a:t>
            </a:r>
            <a:endParaRPr kumimoji="1" lang="en-US" altLang="ko-KR" dirty="0">
              <a:solidFill>
                <a:srgbClr val="644DD6"/>
              </a:solidFill>
              <a:highlight>
                <a:srgbClr val="FFBFB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6674E-34CB-476D-A780-C99637D913BE}"/>
              </a:ext>
            </a:extLst>
          </p:cNvPr>
          <p:cNvSpPr txBox="1"/>
          <p:nvPr/>
        </p:nvSpPr>
        <p:spPr>
          <a:xfrm>
            <a:off x="6282798" y="5590328"/>
            <a:ext cx="309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물도 껍질이 있는 걸까</a:t>
            </a:r>
            <a:r>
              <a:rPr kumimoji="1"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93C6159-DDCC-4B34-B8CC-C5F60BC629B3}"/>
              </a:ext>
            </a:extLst>
          </p:cNvPr>
          <p:cNvSpPr/>
          <p:nvPr/>
        </p:nvSpPr>
        <p:spPr>
          <a:xfrm>
            <a:off x="5279596" y="5570596"/>
            <a:ext cx="634137" cy="408797"/>
          </a:xfrm>
          <a:prstGeom prst="rightArrow">
            <a:avLst/>
          </a:prstGeom>
          <a:solidFill>
            <a:srgbClr val="1C2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5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1" name="Google Shape;228;p33" descr="GitHub - dreamgonfly/transformer-pytorch: A PyTorch implementation of  Transformer in &amp;quot;Attention is All You Need&amp;quot;">
            <a:extLst>
              <a:ext uri="{FF2B5EF4-FFF2-40B4-BE49-F238E27FC236}">
                <a16:creationId xmlns:a16="http://schemas.microsoft.com/office/drawing/2014/main" id="{2A742061-30C7-419D-8FE3-D1DB97EEA1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929" y="1085944"/>
            <a:ext cx="2074075" cy="294590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15FBC6B-C076-4B91-9A82-D2E80B267570}"/>
              </a:ext>
            </a:extLst>
          </p:cNvPr>
          <p:cNvSpPr/>
          <p:nvPr/>
        </p:nvSpPr>
        <p:spPr>
          <a:xfrm>
            <a:off x="491551" y="4153174"/>
            <a:ext cx="3100831" cy="499614"/>
          </a:xfrm>
          <a:prstGeom prst="roundRect">
            <a:avLst/>
          </a:prstGeom>
          <a:solidFill>
            <a:srgbClr val="644DD6">
              <a:alpha val="28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BART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688B4E-B2F0-4186-9B76-16F3F59FCCF9}"/>
              </a:ext>
            </a:extLst>
          </p:cNvPr>
          <p:cNvSpPr txBox="1"/>
          <p:nvPr/>
        </p:nvSpPr>
        <p:spPr>
          <a:xfrm>
            <a:off x="784374" y="4702455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CNN/Daily Mail Dataset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Vanilla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Google Shape;229;p33">
            <a:extLst>
              <a:ext uri="{FF2B5EF4-FFF2-40B4-BE49-F238E27FC236}">
                <a16:creationId xmlns:a16="http://schemas.microsoft.com/office/drawing/2014/main" id="{BC2001E3-A0B8-4D4B-AB8B-D82E1FA6F5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37" y="5287230"/>
            <a:ext cx="2981249" cy="14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A79393-E5BB-4921-93D8-500C96CB34EB}"/>
              </a:ext>
            </a:extLst>
          </p:cNvPr>
          <p:cNvSpPr txBox="1"/>
          <p:nvPr/>
        </p:nvSpPr>
        <p:spPr>
          <a:xfrm>
            <a:off x="9100727" y="4656289"/>
            <a:ext cx="161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BigBird + BART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20DF7EF-201D-45C1-A5DF-5CEE4AC954DC}"/>
              </a:ext>
            </a:extLst>
          </p:cNvPr>
          <p:cNvSpPr/>
          <p:nvPr/>
        </p:nvSpPr>
        <p:spPr>
          <a:xfrm>
            <a:off x="8281102" y="4153174"/>
            <a:ext cx="3254821" cy="499614"/>
          </a:xfrm>
          <a:prstGeom prst="roundRect">
            <a:avLst/>
          </a:prstGeom>
          <a:solidFill>
            <a:srgbClr val="644DD6">
              <a:alpha val="28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BigBART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CC1672D-F949-458C-9530-A176590D7529}"/>
              </a:ext>
            </a:extLst>
          </p:cNvPr>
          <p:cNvGrpSpPr/>
          <p:nvPr/>
        </p:nvGrpSpPr>
        <p:grpSpPr>
          <a:xfrm>
            <a:off x="8108166" y="1085944"/>
            <a:ext cx="3600692" cy="2945902"/>
            <a:chOff x="8108166" y="1085944"/>
            <a:chExt cx="3600692" cy="2945902"/>
          </a:xfrm>
        </p:grpSpPr>
        <p:pic>
          <p:nvPicPr>
            <p:cNvPr id="29" name="Google Shape;228;p33" descr="GitHub - dreamgonfly/transformer-pytorch: A PyTorch implementation of  Transformer in &amp;quot;Attention is All You Need&amp;quot;">
              <a:extLst>
                <a:ext uri="{FF2B5EF4-FFF2-40B4-BE49-F238E27FC236}">
                  <a16:creationId xmlns:a16="http://schemas.microsoft.com/office/drawing/2014/main" id="{48853E1B-1E00-4B62-B01D-BBC8062A4E4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34783" y="1085944"/>
              <a:ext cx="2074075" cy="2945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53E3125-26EF-4C73-8492-6E6D2CC44A00}"/>
                </a:ext>
              </a:extLst>
            </p:cNvPr>
            <p:cNvSpPr/>
            <p:nvPr/>
          </p:nvSpPr>
          <p:spPr>
            <a:xfrm>
              <a:off x="10057851" y="2813917"/>
              <a:ext cx="531332" cy="228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16D0FB6-3406-49E2-A3CC-CD031617FDDD}"/>
                </a:ext>
              </a:extLst>
            </p:cNvPr>
            <p:cNvCxnSpPr>
              <a:cxnSpLocks/>
              <a:endCxn id="42" idx="7"/>
            </p:cNvCxnSpPr>
            <p:nvPr/>
          </p:nvCxnSpPr>
          <p:spPr>
            <a:xfrm flipH="1" flipV="1">
              <a:off x="9481706" y="2360606"/>
              <a:ext cx="576146" cy="4370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FD17DF6-0153-4B85-A55C-0758D09784D7}"/>
                </a:ext>
              </a:extLst>
            </p:cNvPr>
            <p:cNvCxnSpPr>
              <a:cxnSpLocks/>
              <a:stCxn id="42" idx="5"/>
            </p:cNvCxnSpPr>
            <p:nvPr/>
          </p:nvCxnSpPr>
          <p:spPr>
            <a:xfrm flipV="1">
              <a:off x="9481706" y="3046018"/>
              <a:ext cx="576145" cy="47132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7AA6DEF-FD72-4107-941C-70EC88F68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53" t="25682" r="28669" b="27094"/>
            <a:stretch/>
          </p:blipFill>
          <p:spPr>
            <a:xfrm>
              <a:off x="8108166" y="2121038"/>
              <a:ext cx="1609202" cy="1635875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C7D159F-0708-4675-93B1-D2A87FC9CE7D}"/>
              </a:ext>
            </a:extLst>
          </p:cNvPr>
          <p:cNvSpPr txBox="1"/>
          <p:nvPr/>
        </p:nvSpPr>
        <p:spPr>
          <a:xfrm>
            <a:off x="4828039" y="4656289"/>
            <a:ext cx="204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Longformer + BART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F4DB360-096F-43EB-A56C-42114CCC8BA2}"/>
              </a:ext>
            </a:extLst>
          </p:cNvPr>
          <p:cNvSpPr/>
          <p:nvPr/>
        </p:nvSpPr>
        <p:spPr>
          <a:xfrm>
            <a:off x="4222864" y="4153174"/>
            <a:ext cx="3254821" cy="499614"/>
          </a:xfrm>
          <a:prstGeom prst="roundRect">
            <a:avLst/>
          </a:prstGeom>
          <a:solidFill>
            <a:srgbClr val="644DD6">
              <a:alpha val="28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LongBART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E327FC5-F520-4068-8FC3-196E3D37525E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D9EF856-6ED1-4BDE-B265-99D588FDD15E}"/>
              </a:ext>
            </a:extLst>
          </p:cNvPr>
          <p:cNvSpPr/>
          <p:nvPr/>
        </p:nvSpPr>
        <p:spPr>
          <a:xfrm>
            <a:off x="335281" y="292244"/>
            <a:ext cx="3972930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학습 파이프라인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Model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B2F4B7E-D4A2-4171-A945-8BBA8CF11EFA}"/>
              </a:ext>
            </a:extLst>
          </p:cNvPr>
          <p:cNvSpPr/>
          <p:nvPr/>
        </p:nvSpPr>
        <p:spPr>
          <a:xfrm>
            <a:off x="245459" y="5287230"/>
            <a:ext cx="3272292" cy="39280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3EFEB5C-2525-4D1A-8F80-CE2A6E4E5F73}"/>
              </a:ext>
            </a:extLst>
          </p:cNvPr>
          <p:cNvGrpSpPr/>
          <p:nvPr/>
        </p:nvGrpSpPr>
        <p:grpSpPr>
          <a:xfrm>
            <a:off x="4003482" y="1085944"/>
            <a:ext cx="3676881" cy="2945902"/>
            <a:chOff x="4003482" y="1085944"/>
            <a:chExt cx="3676881" cy="2945902"/>
          </a:xfrm>
        </p:grpSpPr>
        <p:pic>
          <p:nvPicPr>
            <p:cNvPr id="18" name="Google Shape;228;p33" descr="GitHub - dreamgonfly/transformer-pytorch: A PyTorch implementation of  Transformer in &amp;quot;Attention is All You Need&amp;quot;">
              <a:extLst>
                <a:ext uri="{FF2B5EF4-FFF2-40B4-BE49-F238E27FC236}">
                  <a16:creationId xmlns:a16="http://schemas.microsoft.com/office/drawing/2014/main" id="{631ACB48-B65C-41EA-9264-3B6506F3DB2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6288" y="1085944"/>
              <a:ext cx="2074075" cy="2945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2C3F99E-BF1C-40E9-9C5C-FE5F74A95F26}"/>
                </a:ext>
              </a:extLst>
            </p:cNvPr>
            <p:cNvSpPr/>
            <p:nvPr/>
          </p:nvSpPr>
          <p:spPr>
            <a:xfrm>
              <a:off x="6002790" y="2776084"/>
              <a:ext cx="584465" cy="3042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F0DAC82-C06F-4F4D-ACF9-DC64A7B9D6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5804" y="2226833"/>
              <a:ext cx="714434" cy="54430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CEC1649-21E8-4AC2-B98C-9B575A9FA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5804" y="3080351"/>
              <a:ext cx="736986" cy="6078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26CD3E4-F6B3-4ADE-B5B2-D9E8E4B06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998" t="24118" r="27065" b="21250"/>
            <a:stretch/>
          </p:blipFill>
          <p:spPr>
            <a:xfrm>
              <a:off x="4003482" y="2080669"/>
              <a:ext cx="1615570" cy="177172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E023B5A-9EF0-48B9-BDB6-36305A682FD4}"/>
              </a:ext>
            </a:extLst>
          </p:cNvPr>
          <p:cNvSpPr txBox="1"/>
          <p:nvPr/>
        </p:nvSpPr>
        <p:spPr>
          <a:xfrm>
            <a:off x="3344084" y="6469662"/>
            <a:ext cx="89225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ko-KR"/>
            </a:defPPr>
            <a:lvl1pPr lv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" dirty="0">
                <a:sym typeface="Malgun Gothic"/>
              </a:rPr>
              <a:t>BART: Denoising Sequence-to-Sequence Pre-training for Natural Language Generation, Translation, and Comprehension</a:t>
            </a:r>
          </a:p>
        </p:txBody>
      </p:sp>
    </p:spTree>
    <p:extLst>
      <p:ext uri="{BB962C8B-B14F-4D97-AF65-F5344CB8AC3E}">
        <p14:creationId xmlns:p14="http://schemas.microsoft.com/office/powerpoint/2010/main" val="421854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8E080AA-FACD-CE4A-A9F7-4AC32D40E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22" y="3877347"/>
            <a:ext cx="7395753" cy="1811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Google Shape;227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9371" y="1629697"/>
                <a:ext cx="8195742" cy="2455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237061" indent="-186262">
                  <a:spcBef>
                    <a:spcPts val="0"/>
                  </a:spcBef>
                  <a:buClr>
                    <a:schemeClr val="dk1"/>
                  </a:buClr>
                  <a:buSzPts val="1000"/>
                </a:pPr>
                <a:r>
                  <a:rPr lang="ko-KR" altLang="en-US" sz="2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 선정 이유</a:t>
                </a:r>
              </a:p>
              <a:p>
                <a:pPr marL="694249" lvl="1" indent="-237061">
                  <a:buSzPts val="1000"/>
                </a:pPr>
                <a:r>
                  <a:rPr lang="en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Time Complexity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en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Self Attention)</a:t>
                </a:r>
              </a:p>
              <a:p>
                <a:pPr marL="1151449" lvl="2" indent="-237061">
                  <a:buSzPts val="1000"/>
                </a:pPr>
                <a:r>
                  <a:rPr lang="en" altLang="ko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Bart</a:t>
                </a:r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itchFamily="2" charset="2"/>
                  </a:rPr>
                  <a:t></a:t>
                </a:r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itchFamily="2" charset="2"/>
                  </a:rPr>
                  <a:t> </a:t>
                </a:r>
                <a:r>
                  <a:rPr lang="en-US" altLang="ko-KR" sz="18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itchFamily="2" charset="2"/>
                  </a:rPr>
                  <a:t>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-KR" sz="1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altLang="ko-KR" sz="1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altLang="ko-KR" sz="1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,Longformer 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itchFamily="2" charset="2"/>
                  </a:rPr>
                  <a:t></a:t>
                </a:r>
                <a:r>
                  <a:rPr lang="en-US" altLang="ko-KR" sz="18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itchFamily="2" charset="2"/>
                  </a:rPr>
                  <a:t> O</a:t>
                </a:r>
                <a:r>
                  <a:rPr lang="ar-AE" altLang="ko-KR" sz="18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altLang="ko-KR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sz="18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694249" lvl="1" indent="-237061">
                  <a:spcBef>
                    <a:spcPts val="533"/>
                  </a:spcBef>
                  <a:buClr>
                    <a:schemeClr val="dk1"/>
                  </a:buClr>
                  <a:buSzPts val="1000"/>
                </a:pP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Long Sequence</a:t>
                </a:r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효율적으로 학습할 수 있는 모델</a:t>
                </a:r>
                <a:endParaRPr lang="en" sz="1800" u="sng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37061" indent="-186262">
                  <a:spcBef>
                    <a:spcPts val="1067"/>
                  </a:spcBef>
                  <a:buClr>
                    <a:schemeClr val="dk1"/>
                  </a:buClr>
                  <a:buSzPts val="1000"/>
                </a:pPr>
                <a:r>
                  <a:rPr lang="ko-KR" altLang="en-US" sz="2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 구현 과정 중 제한 사항</a:t>
                </a:r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694249" lvl="1" indent="-203195">
                  <a:spcBef>
                    <a:spcPts val="533"/>
                  </a:spcBef>
                  <a:buClr>
                    <a:schemeClr val="dk1"/>
                  </a:buClr>
                  <a:buSzPts val="1000"/>
                </a:pPr>
                <a:r>
                  <a:rPr lang="en" altLang="ko" sz="18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Longformer</a:t>
                </a:r>
                <a:r>
                  <a:rPr lang="en" altLang="ko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모델은 한국어 데이터로 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pretrained </a:t>
                </a:r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된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모델이 없음 </a:t>
                </a:r>
              </a:p>
              <a:p>
                <a:pPr marL="694249" lvl="1" indent="-203195">
                  <a:spcBef>
                    <a:spcPts val="533"/>
                  </a:spcBef>
                  <a:buClr>
                    <a:schemeClr val="dk1"/>
                  </a:buClr>
                  <a:buSzPts val="1000"/>
                </a:pPr>
                <a:r>
                  <a:rPr lang="en-US" altLang="ko-KR" sz="18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Pretraining </a:t>
                </a:r>
                <a:r>
                  <a:rPr lang="ko-KR" altLang="en-US" sz="18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과정이</a:t>
                </a:r>
                <a:r>
                  <a:rPr lang="en-US" altLang="ko-KR" sz="18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8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필요</a:t>
                </a:r>
                <a:endParaRPr sz="18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7" name="Google Shape;227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9371" y="1629697"/>
                <a:ext cx="8195742" cy="2455606"/>
              </a:xfrm>
              <a:prstGeom prst="rect">
                <a:avLst/>
              </a:prstGeom>
              <a:blipFill>
                <a:blip r:embed="rId4"/>
                <a:stretch>
                  <a:fillRect t="-1241" b="-7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Google Shape;229;p33"/>
          <p:cNvSpPr txBox="1"/>
          <p:nvPr/>
        </p:nvSpPr>
        <p:spPr>
          <a:xfrm>
            <a:off x="8165898" y="6454813"/>
            <a:ext cx="402610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ko-KR"/>
            </a:defPPr>
            <a:lvl1pPr lv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" dirty="0">
                <a:sym typeface="Malgun Gothic"/>
              </a:rPr>
              <a:t>Longformer: The Long-Document Transformer</a:t>
            </a:r>
            <a:endParaRPr dirty="0">
              <a:sym typeface="Malgun Gothic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29D7B2-A72C-4BD1-AA7C-2EDBB7777385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14236B-15B1-4C7B-8D7D-D4F2D0403515}"/>
              </a:ext>
            </a:extLst>
          </p:cNvPr>
          <p:cNvSpPr/>
          <p:nvPr/>
        </p:nvSpPr>
        <p:spPr>
          <a:xfrm>
            <a:off x="335280" y="292244"/>
            <a:ext cx="11692029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학습 파이프라인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Model – LongBART (Longformer + BART)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9" name="Google Shape;229;p33">
            <a:extLst>
              <a:ext uri="{FF2B5EF4-FFF2-40B4-BE49-F238E27FC236}">
                <a16:creationId xmlns:a16="http://schemas.microsoft.com/office/drawing/2014/main" id="{928303B1-496B-4CD1-84D9-5032F68F24FC}"/>
              </a:ext>
            </a:extLst>
          </p:cNvPr>
          <p:cNvSpPr txBox="1"/>
          <p:nvPr/>
        </p:nvSpPr>
        <p:spPr>
          <a:xfrm>
            <a:off x="4939780" y="3854650"/>
            <a:ext cx="63729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sz="1500" b="1" dirty="0">
                <a:latin typeface="Malgun Gothic"/>
                <a:ea typeface="Malgun Gothic"/>
                <a:cs typeface="Malgun Gothic"/>
                <a:sym typeface="Malgun Gothic"/>
              </a:rPr>
              <a:t>Bart</a:t>
            </a:r>
            <a:endParaRPr sz="15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29;p33">
            <a:extLst>
              <a:ext uri="{FF2B5EF4-FFF2-40B4-BE49-F238E27FC236}">
                <a16:creationId xmlns:a16="http://schemas.microsoft.com/office/drawing/2014/main" id="{990FD71A-BABA-4F81-9192-637C05AD7F41}"/>
              </a:ext>
            </a:extLst>
          </p:cNvPr>
          <p:cNvSpPr txBox="1"/>
          <p:nvPr/>
        </p:nvSpPr>
        <p:spPr>
          <a:xfrm>
            <a:off x="10191119" y="3814397"/>
            <a:ext cx="1287345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Longformer</a:t>
            </a:r>
          </a:p>
        </p:txBody>
      </p:sp>
      <p:sp>
        <p:nvSpPr>
          <p:cNvPr id="22" name="슬라이드 번호 개체 틀 9">
            <a:extLst>
              <a:ext uri="{FF2B5EF4-FFF2-40B4-BE49-F238E27FC236}">
                <a16:creationId xmlns:a16="http://schemas.microsoft.com/office/drawing/2014/main" id="{48FA7AC1-9579-4212-A916-7ED8569106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E9529D8-8F21-407D-BCBC-956514E0B230}"/>
              </a:ext>
            </a:extLst>
          </p:cNvPr>
          <p:cNvGrpSpPr/>
          <p:nvPr/>
        </p:nvGrpSpPr>
        <p:grpSpPr>
          <a:xfrm>
            <a:off x="8165899" y="697035"/>
            <a:ext cx="3676881" cy="2945902"/>
            <a:chOff x="4003482" y="1085944"/>
            <a:chExt cx="3676881" cy="2945902"/>
          </a:xfrm>
        </p:grpSpPr>
        <p:pic>
          <p:nvPicPr>
            <p:cNvPr id="24" name="Google Shape;228;p33" descr="GitHub - dreamgonfly/transformer-pytorch: A PyTorch implementation of  Transformer in &amp;quot;Attention is All You Need&amp;quot;">
              <a:extLst>
                <a:ext uri="{FF2B5EF4-FFF2-40B4-BE49-F238E27FC236}">
                  <a16:creationId xmlns:a16="http://schemas.microsoft.com/office/drawing/2014/main" id="{04C605D9-08E3-4F72-A43F-699D5B239C6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06288" y="1085944"/>
              <a:ext cx="2074075" cy="2945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063B17-E626-461D-A2CA-AA0DB655E7F2}"/>
                </a:ext>
              </a:extLst>
            </p:cNvPr>
            <p:cNvSpPr/>
            <p:nvPr/>
          </p:nvSpPr>
          <p:spPr>
            <a:xfrm>
              <a:off x="6002790" y="2776084"/>
              <a:ext cx="584465" cy="3042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1355C39-47DA-47E3-80EE-01837F9DB2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5804" y="2226833"/>
              <a:ext cx="714434" cy="54430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06B0FF3-8B0D-4D77-997C-A7F21B681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5804" y="3080351"/>
              <a:ext cx="736986" cy="6078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D0673B-F479-4973-9D79-1A9DE7466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998" t="24118" r="27065" b="21250"/>
            <a:stretch/>
          </p:blipFill>
          <p:spPr>
            <a:xfrm>
              <a:off x="4003482" y="2080669"/>
              <a:ext cx="1615570" cy="177172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36DDD-6175-47EB-81E7-97C2D42EAB75}"/>
              </a:ext>
            </a:extLst>
          </p:cNvPr>
          <p:cNvGrpSpPr/>
          <p:nvPr/>
        </p:nvGrpSpPr>
        <p:grpSpPr>
          <a:xfrm>
            <a:off x="8248020" y="698663"/>
            <a:ext cx="3600692" cy="2945902"/>
            <a:chOff x="8108166" y="1085944"/>
            <a:chExt cx="3600692" cy="2945902"/>
          </a:xfrm>
        </p:grpSpPr>
        <p:pic>
          <p:nvPicPr>
            <p:cNvPr id="12" name="Google Shape;228;p33" descr="GitHub - dreamgonfly/transformer-pytorch: A PyTorch implementation of  Transformer in &amp;quot;Attention is All You Need&amp;quot;">
              <a:extLst>
                <a:ext uri="{FF2B5EF4-FFF2-40B4-BE49-F238E27FC236}">
                  <a16:creationId xmlns:a16="http://schemas.microsoft.com/office/drawing/2014/main" id="{B0492DD2-7BAC-462D-A4D6-0A4D296DBCB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34783" y="1085944"/>
              <a:ext cx="2074075" cy="2945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B3D82EB-F46D-4E9E-A9D9-3BB6082728B1}"/>
                </a:ext>
              </a:extLst>
            </p:cNvPr>
            <p:cNvSpPr/>
            <p:nvPr/>
          </p:nvSpPr>
          <p:spPr>
            <a:xfrm>
              <a:off x="10057851" y="2813917"/>
              <a:ext cx="531332" cy="228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5BA1CB0-BEEC-4EE5-BD54-2BCFD1B98CE6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 flipV="1">
              <a:off x="9481706" y="2360606"/>
              <a:ext cx="576146" cy="4370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96712CA-BBD8-4F41-B32A-B2C7D4CA33B6}"/>
                </a:ext>
              </a:extLst>
            </p:cNvPr>
            <p:cNvCxnSpPr>
              <a:cxnSpLocks/>
              <a:stCxn id="16" idx="5"/>
            </p:cNvCxnSpPr>
            <p:nvPr/>
          </p:nvCxnSpPr>
          <p:spPr>
            <a:xfrm flipV="1">
              <a:off x="9481706" y="3046018"/>
              <a:ext cx="576145" cy="47132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F1C5388-EA40-4654-B218-B68A8AFF4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253" t="25682" r="28669" b="27094"/>
            <a:stretch/>
          </p:blipFill>
          <p:spPr>
            <a:xfrm>
              <a:off x="8108166" y="2121038"/>
              <a:ext cx="1609202" cy="1635875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4" name="Google Shape;250;p35">
            <a:extLst>
              <a:ext uri="{FF2B5EF4-FFF2-40B4-BE49-F238E27FC236}">
                <a16:creationId xmlns:a16="http://schemas.microsoft.com/office/drawing/2014/main" id="{2C12E803-9D48-4523-BF9A-F94E315BF2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3040" y="3812345"/>
            <a:ext cx="9411286" cy="23748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7A82A0-7469-467A-B9D4-AB39AED8A73E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97B33A-0294-47AC-B189-05FAEF6870BF}"/>
              </a:ext>
            </a:extLst>
          </p:cNvPr>
          <p:cNvSpPr/>
          <p:nvPr/>
        </p:nvSpPr>
        <p:spPr>
          <a:xfrm>
            <a:off x="335280" y="292244"/>
            <a:ext cx="10142667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학습 파이프라인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Model – BigBART (</a:t>
            </a:r>
            <a:r>
              <a:rPr lang="en-US" altLang="ko-KR" sz="2500" b="1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Bigbird</a:t>
            </a: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+ BART)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9" name="내용 개체 틀 5">
            <a:extLst>
              <a:ext uri="{FF2B5EF4-FFF2-40B4-BE49-F238E27FC236}">
                <a16:creationId xmlns:a16="http://schemas.microsoft.com/office/drawing/2014/main" id="{10641A12-103F-4729-B23E-7C91EE10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62" y="1635112"/>
            <a:ext cx="10674112" cy="4307125"/>
          </a:xfrm>
        </p:spPr>
        <p:txBody>
          <a:bodyPr>
            <a:normAutofit/>
          </a:bodyPr>
          <a:lstStyle/>
          <a:p>
            <a:pPr marL="237061" indent="-186262">
              <a:spcBef>
                <a:spcPts val="0"/>
              </a:spcBef>
              <a:buClr>
                <a:schemeClr val="dk1"/>
              </a:buClr>
              <a:buSzPts val="1000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 이유</a:t>
            </a:r>
          </a:p>
          <a:p>
            <a:pPr lvl="1"/>
            <a:r>
              <a:rPr lang="ko-KR" altLang="en-US" sz="1800" dirty="0">
                <a:ea typeface="나눔스퀘어" panose="020B0600000101010101"/>
              </a:rPr>
              <a:t>한국어 사전 학습 모델이 존재</a:t>
            </a:r>
            <a:endParaRPr lang="en-US" altLang="ko-KR" sz="1800" dirty="0">
              <a:ea typeface="나눔스퀘어" panose="020B0600000101010101"/>
            </a:endParaRPr>
          </a:p>
          <a:p>
            <a:pPr lvl="1"/>
            <a:r>
              <a:rPr lang="en-US" altLang="ko-KR" sz="1800" dirty="0">
                <a:ea typeface="나눔스퀘어" panose="020B0600000101010101"/>
              </a:rPr>
              <a:t>Sparse Attention</a:t>
            </a:r>
          </a:p>
          <a:p>
            <a:pPr lvl="2"/>
            <a:r>
              <a:rPr lang="en-US" altLang="ko-KR" sz="1800" dirty="0" err="1">
                <a:ea typeface="나눔스퀘어" panose="020B0600000101010101"/>
              </a:rPr>
              <a:t>Longformer</a:t>
            </a:r>
            <a:r>
              <a:rPr lang="en-US" altLang="ko-KR" sz="1800" dirty="0">
                <a:ea typeface="나눔스퀘어" panose="020B0600000101010101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 sliding, global attention</a:t>
            </a:r>
          </a:p>
          <a:p>
            <a:pPr lvl="2"/>
            <a:r>
              <a:rPr lang="en-US" altLang="ko-KR" sz="1800" dirty="0" err="1">
                <a:ea typeface="나눔스퀘어" panose="020B0600000101010101"/>
                <a:sym typeface="Wingdings" pitchFamily="2" charset="2"/>
              </a:rPr>
              <a:t>BigBird</a:t>
            </a:r>
            <a:r>
              <a:rPr lang="en-US" altLang="ko-KR" sz="1800" dirty="0">
                <a:ea typeface="나눔스퀘어" panose="020B0600000101010101"/>
                <a:sym typeface="Wingdings" pitchFamily="2" charset="2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 sliding, global, </a:t>
            </a:r>
            <a:r>
              <a:rPr lang="en-US" altLang="ko-KR" sz="1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random attention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(full attention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에 근사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)</a:t>
            </a:r>
            <a:endParaRPr lang="en-US" altLang="ko-KR" sz="1800" dirty="0">
              <a:ea typeface="나눔스퀘어" panose="020B0600000101010101"/>
            </a:endParaRPr>
          </a:p>
          <a:p>
            <a:pPr lvl="1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Block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단위의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sparse attention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사용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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/>
                <a:sym typeface="Wingdings" pitchFamily="2" charset="2"/>
              </a:rPr>
              <a:t>연산 최적화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/>
              <a:sym typeface="Wingdings" pitchFamily="2" charset="2"/>
            </a:endParaRPr>
          </a:p>
          <a:p>
            <a:pPr marL="457200" lvl="1" indent="0">
              <a:buNone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/>
              <a:sym typeface="Wingdings" pitchFamily="2" charset="2"/>
            </a:endParaRPr>
          </a:p>
          <a:p>
            <a:pPr lvl="2"/>
            <a:endParaRPr lang="en-US" altLang="ko-KR" sz="1400" dirty="0">
              <a:latin typeface="나눔스퀘어" panose="020B0600000101010101" pitchFamily="50" charset="-127"/>
              <a:ea typeface="나눔스퀘어" panose="020B0600000101010101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80669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44064C-289D-4198-8230-1EED11BA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42" y="3675786"/>
            <a:ext cx="9233740" cy="246390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004C7-D6EF-4D79-9ED6-8994C6829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24" y="1592908"/>
            <a:ext cx="5416312" cy="451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두 사전 학습 모델의 </a:t>
            </a:r>
            <a:r>
              <a:rPr lang="en-US" altLang="ko-KR" sz="2000" b="1" dirty="0"/>
              <a:t>Word embedding </a:t>
            </a:r>
            <a:r>
              <a:rPr lang="ko-KR" altLang="en-US" sz="2000" b="1" dirty="0"/>
              <a:t>공유</a:t>
            </a:r>
            <a:endParaRPr lang="en-US" altLang="ko-KR" sz="2000" b="1" dirty="0"/>
          </a:p>
          <a:p>
            <a:pPr marL="1371600" lvl="3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0ED0F-1A63-4B62-AACD-79421A6043D9}"/>
              </a:ext>
            </a:extLst>
          </p:cNvPr>
          <p:cNvSpPr txBox="1"/>
          <p:nvPr/>
        </p:nvSpPr>
        <p:spPr>
          <a:xfrm>
            <a:off x="1454042" y="1937010"/>
            <a:ext cx="5322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Vocab size of word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Encoder(BigBird) : 32500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 shared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Decoder(Bart) : 30000</a:t>
            </a:r>
          </a:p>
        </p:txBody>
      </p:sp>
      <p:sp>
        <p:nvSpPr>
          <p:cNvPr id="16" name="Google Shape;273;p37">
            <a:extLst>
              <a:ext uri="{FF2B5EF4-FFF2-40B4-BE49-F238E27FC236}">
                <a16:creationId xmlns:a16="http://schemas.microsoft.com/office/drawing/2014/main" id="{FB795326-2B34-4FD6-96F1-0BB7F880D5D6}"/>
              </a:ext>
            </a:extLst>
          </p:cNvPr>
          <p:cNvSpPr/>
          <p:nvPr/>
        </p:nvSpPr>
        <p:spPr>
          <a:xfrm>
            <a:off x="2200686" y="3929328"/>
            <a:ext cx="1413395" cy="2150460"/>
          </a:xfrm>
          <a:prstGeom prst="frame">
            <a:avLst>
              <a:gd name="adj1" fmla="val 3821"/>
            </a:avLst>
          </a:prstGeom>
          <a:solidFill>
            <a:srgbClr val="7B68DC">
              <a:alpha val="35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</a:endParaRPr>
          </a:p>
        </p:txBody>
      </p:sp>
      <p:sp>
        <p:nvSpPr>
          <p:cNvPr id="18" name="Google Shape;132;p25">
            <a:extLst>
              <a:ext uri="{FF2B5EF4-FFF2-40B4-BE49-F238E27FC236}">
                <a16:creationId xmlns:a16="http://schemas.microsoft.com/office/drawing/2014/main" id="{9BEF0093-3E13-4EF3-8032-046BFEA27630}"/>
              </a:ext>
            </a:extLst>
          </p:cNvPr>
          <p:cNvSpPr txBox="1"/>
          <p:nvPr/>
        </p:nvSpPr>
        <p:spPr>
          <a:xfrm>
            <a:off x="6031019" y="6279027"/>
            <a:ext cx="589884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 the Effect of Dropping Layers of Pre-trained Transformer Models (2021)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E23600-D98D-4822-919C-ED38CA465862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75EEF5-3BD7-43CF-958C-BE7075D0FEE2}"/>
              </a:ext>
            </a:extLst>
          </p:cNvPr>
          <p:cNvSpPr/>
          <p:nvPr/>
        </p:nvSpPr>
        <p:spPr>
          <a:xfrm>
            <a:off x="335280" y="292244"/>
            <a:ext cx="9282055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학습 파이프라인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Model – BigBART (</a:t>
            </a:r>
            <a:r>
              <a:rPr lang="en-US" altLang="ko-KR" sz="2500" b="1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Bigbird</a:t>
            </a: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+ BART)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FFFC74CC-FE39-44F8-9172-112369DA9447}"/>
              </a:ext>
            </a:extLst>
          </p:cNvPr>
          <p:cNvSpPr txBox="1">
            <a:spLocks/>
          </p:cNvSpPr>
          <p:nvPr/>
        </p:nvSpPr>
        <p:spPr>
          <a:xfrm>
            <a:off x="1048224" y="3259082"/>
            <a:ext cx="7419371" cy="41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dirty="0"/>
              <a:t>모델 사이즈 축소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파라미터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억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천개 →</a:t>
            </a:r>
            <a:r>
              <a:rPr lang="en-US" altLang="ko-KR" sz="2000" b="1" dirty="0"/>
              <a:t> 1</a:t>
            </a:r>
            <a:r>
              <a:rPr lang="ko-KR" altLang="en-US" sz="2000" b="1" dirty="0"/>
              <a:t>억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천개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71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4530983-46D8-4A3B-9A88-44006FACECED}"/>
              </a:ext>
            </a:extLst>
          </p:cNvPr>
          <p:cNvSpPr/>
          <p:nvPr/>
        </p:nvSpPr>
        <p:spPr>
          <a:xfrm>
            <a:off x="4467075" y="1"/>
            <a:ext cx="77249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49DFEB3-DC8B-4001-94B3-6B7E202A44DA}"/>
              </a:ext>
            </a:extLst>
          </p:cNvPr>
          <p:cNvSpPr txBox="1">
            <a:spLocks/>
          </p:cNvSpPr>
          <p:nvPr/>
        </p:nvSpPr>
        <p:spPr>
          <a:xfrm>
            <a:off x="2598430" y="5249612"/>
            <a:ext cx="1508876" cy="7800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kumimoji="1" lang="x-none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5E4A06-3657-4A50-A405-B7EDF69123B5}"/>
              </a:ext>
            </a:extLst>
          </p:cNvPr>
          <p:cNvCxnSpPr>
            <a:cxnSpLocks/>
          </p:cNvCxnSpPr>
          <p:nvPr/>
        </p:nvCxnSpPr>
        <p:spPr>
          <a:xfrm>
            <a:off x="-959369" y="6130977"/>
            <a:ext cx="47368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576BC3B-CAA2-4D5F-B2E3-A60A7887D5B2}"/>
              </a:ext>
            </a:extLst>
          </p:cNvPr>
          <p:cNvGrpSpPr/>
          <p:nvPr/>
        </p:nvGrpSpPr>
        <p:grpSpPr>
          <a:xfrm>
            <a:off x="4816844" y="194832"/>
            <a:ext cx="4327163" cy="1010341"/>
            <a:chOff x="4771874" y="359722"/>
            <a:chExt cx="4327163" cy="10103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4C941E-0D57-483D-A6B7-18FF0F941D0B}"/>
                </a:ext>
              </a:extLst>
            </p:cNvPr>
            <p:cNvSpPr txBox="1"/>
            <p:nvPr/>
          </p:nvSpPr>
          <p:spPr>
            <a:xfrm>
              <a:off x="5370233" y="526626"/>
              <a:ext cx="3728804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Introduction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D97CC8-DAFB-4956-959E-DCDF5AC4C492}"/>
                </a:ext>
              </a:extLst>
            </p:cNvPr>
            <p:cNvSpPr txBox="1"/>
            <p:nvPr/>
          </p:nvSpPr>
          <p:spPr>
            <a:xfrm>
              <a:off x="4771874" y="359722"/>
              <a:ext cx="507167" cy="1010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4400" b="1" dirty="0">
                  <a:solidFill>
                    <a:srgbClr val="1C213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kumimoji="1" lang="en-US" altLang="ko-KR" sz="3600" b="1" dirty="0">
                <a:solidFill>
                  <a:srgbClr val="1C21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60F9A72-773F-4896-8DBB-89C51D652EC1}"/>
              </a:ext>
            </a:extLst>
          </p:cNvPr>
          <p:cNvGrpSpPr/>
          <p:nvPr/>
        </p:nvGrpSpPr>
        <p:grpSpPr>
          <a:xfrm>
            <a:off x="4816844" y="1236423"/>
            <a:ext cx="4327163" cy="1010341"/>
            <a:chOff x="4771874" y="1345981"/>
            <a:chExt cx="4327163" cy="10103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B65317-8BF1-4634-9DE1-32706FF50A58}"/>
                </a:ext>
              </a:extLst>
            </p:cNvPr>
            <p:cNvSpPr txBox="1"/>
            <p:nvPr/>
          </p:nvSpPr>
          <p:spPr>
            <a:xfrm>
              <a:off x="5370233" y="1512885"/>
              <a:ext cx="3728804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 파이프라인</a:t>
              </a:r>
              <a:endParaRPr kumimoji="1"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99D66F-0F4A-483B-B0F8-0F1D0E444286}"/>
                </a:ext>
              </a:extLst>
            </p:cNvPr>
            <p:cNvSpPr txBox="1"/>
            <p:nvPr/>
          </p:nvSpPr>
          <p:spPr>
            <a:xfrm>
              <a:off x="4771874" y="1345981"/>
              <a:ext cx="507167" cy="1010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4400" b="1" dirty="0">
                  <a:solidFill>
                    <a:srgbClr val="1C213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kumimoji="1" lang="en-US" altLang="ko-KR" sz="3600" b="1" dirty="0">
                <a:solidFill>
                  <a:srgbClr val="1C21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9304551-6325-4F69-8B50-D5B64999BCBE}"/>
              </a:ext>
            </a:extLst>
          </p:cNvPr>
          <p:cNvGrpSpPr/>
          <p:nvPr/>
        </p:nvGrpSpPr>
        <p:grpSpPr>
          <a:xfrm>
            <a:off x="4816844" y="2278014"/>
            <a:ext cx="4327163" cy="1010341"/>
            <a:chOff x="4771874" y="2356322"/>
            <a:chExt cx="4327163" cy="10103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0DE1FF-8A37-4990-890B-5625D8A0A0DB}"/>
                </a:ext>
              </a:extLst>
            </p:cNvPr>
            <p:cNvSpPr txBox="1"/>
            <p:nvPr/>
          </p:nvSpPr>
          <p:spPr>
            <a:xfrm>
              <a:off x="5370233" y="2523226"/>
              <a:ext cx="3728804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성능 개선</a:t>
              </a:r>
              <a:endParaRPr kumimoji="1"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7B5DE7-34F3-4634-A6FE-68A0E2D8E586}"/>
                </a:ext>
              </a:extLst>
            </p:cNvPr>
            <p:cNvSpPr txBox="1"/>
            <p:nvPr/>
          </p:nvSpPr>
          <p:spPr>
            <a:xfrm>
              <a:off x="4771874" y="2356322"/>
              <a:ext cx="507167" cy="1010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4400" b="1" dirty="0">
                  <a:solidFill>
                    <a:srgbClr val="1C213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kumimoji="1" lang="en-US" altLang="ko-KR" sz="3600" b="1" dirty="0">
                <a:solidFill>
                  <a:srgbClr val="1C21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A992E0E-2F91-4CC1-BAFE-97A8A5391762}"/>
              </a:ext>
            </a:extLst>
          </p:cNvPr>
          <p:cNvGrpSpPr/>
          <p:nvPr/>
        </p:nvGrpSpPr>
        <p:grpSpPr>
          <a:xfrm>
            <a:off x="4816844" y="3319605"/>
            <a:ext cx="4327163" cy="1010341"/>
            <a:chOff x="4771874" y="3401983"/>
            <a:chExt cx="4327163" cy="10103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91EF9-0720-4DA0-BFDE-508FB62D5E6B}"/>
                </a:ext>
              </a:extLst>
            </p:cNvPr>
            <p:cNvSpPr txBox="1"/>
            <p:nvPr/>
          </p:nvSpPr>
          <p:spPr>
            <a:xfrm>
              <a:off x="5370233" y="3568887"/>
              <a:ext cx="3728804" cy="6381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경량화</a:t>
              </a:r>
              <a:endParaRPr kumimoji="1"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EF80B6-86A5-47D6-988B-7FD87C7A45F0}"/>
                </a:ext>
              </a:extLst>
            </p:cNvPr>
            <p:cNvSpPr txBox="1"/>
            <p:nvPr/>
          </p:nvSpPr>
          <p:spPr>
            <a:xfrm>
              <a:off x="4771874" y="3401983"/>
              <a:ext cx="507167" cy="1010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4400" b="1" dirty="0">
                  <a:solidFill>
                    <a:srgbClr val="1C213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kumimoji="1" lang="en-US" altLang="ko-KR" sz="3600" b="1" dirty="0">
                <a:solidFill>
                  <a:srgbClr val="1C21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946432-6BD4-4DAA-9F42-45D6B7722DD9}"/>
              </a:ext>
            </a:extLst>
          </p:cNvPr>
          <p:cNvGrpSpPr/>
          <p:nvPr/>
        </p:nvGrpSpPr>
        <p:grpSpPr>
          <a:xfrm>
            <a:off x="4816844" y="4361196"/>
            <a:ext cx="4327163" cy="1010341"/>
            <a:chOff x="4771874" y="4447644"/>
            <a:chExt cx="4327163" cy="10103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49447C-4CE8-4E9A-A947-F66CD5675F93}"/>
                </a:ext>
              </a:extLst>
            </p:cNvPr>
            <p:cNvSpPr txBox="1"/>
            <p:nvPr/>
          </p:nvSpPr>
          <p:spPr>
            <a:xfrm>
              <a:off x="5370233" y="4614548"/>
              <a:ext cx="3728804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더 나아가기</a:t>
              </a:r>
              <a:endParaRPr kumimoji="1"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D9C2D0-F08D-4AED-BDA6-4A7A98932A9F}"/>
                </a:ext>
              </a:extLst>
            </p:cNvPr>
            <p:cNvSpPr txBox="1"/>
            <p:nvPr/>
          </p:nvSpPr>
          <p:spPr>
            <a:xfrm>
              <a:off x="4771874" y="4447644"/>
              <a:ext cx="507167" cy="1010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4400" b="1" dirty="0">
                  <a:solidFill>
                    <a:srgbClr val="1C213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kumimoji="1" lang="en-US" altLang="ko-KR" sz="3600" b="1" dirty="0">
                <a:solidFill>
                  <a:srgbClr val="1C21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3435B1-C2B9-40A8-8B16-E88E363C95F1}"/>
              </a:ext>
            </a:extLst>
          </p:cNvPr>
          <p:cNvGrpSpPr/>
          <p:nvPr/>
        </p:nvGrpSpPr>
        <p:grpSpPr>
          <a:xfrm>
            <a:off x="4816844" y="5402785"/>
            <a:ext cx="4327163" cy="1010341"/>
            <a:chOff x="4771874" y="5567675"/>
            <a:chExt cx="4327163" cy="10103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0EB519-69C5-4CE3-B3A8-0DFF6FF64B21}"/>
                </a:ext>
              </a:extLst>
            </p:cNvPr>
            <p:cNvSpPr txBox="1"/>
            <p:nvPr/>
          </p:nvSpPr>
          <p:spPr>
            <a:xfrm>
              <a:off x="5370233" y="5734579"/>
              <a:ext cx="3728804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회고</a:t>
              </a:r>
              <a:endParaRPr kumimoji="1"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5FF4CD-E82F-48C1-A989-F3D53AC7B446}"/>
                </a:ext>
              </a:extLst>
            </p:cNvPr>
            <p:cNvSpPr txBox="1"/>
            <p:nvPr/>
          </p:nvSpPr>
          <p:spPr>
            <a:xfrm>
              <a:off x="4771874" y="5567675"/>
              <a:ext cx="507167" cy="1010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4400" b="1" dirty="0">
                  <a:solidFill>
                    <a:srgbClr val="1C213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kumimoji="1" lang="en-US" altLang="ko-KR" sz="3600" b="1" dirty="0">
                <a:solidFill>
                  <a:srgbClr val="1C21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18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20</a:t>
            </a:fld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C27F0910-0120-45FF-B051-96834A3A25F6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8" name="사각형: 둥근 모서리 337">
            <a:extLst>
              <a:ext uri="{FF2B5EF4-FFF2-40B4-BE49-F238E27FC236}">
                <a16:creationId xmlns:a16="http://schemas.microsoft.com/office/drawing/2014/main" id="{94A8A389-C2CA-4ADF-9004-FCEA00C48A7C}"/>
              </a:ext>
            </a:extLst>
          </p:cNvPr>
          <p:cNvSpPr/>
          <p:nvPr/>
        </p:nvSpPr>
        <p:spPr>
          <a:xfrm>
            <a:off x="335280" y="292244"/>
            <a:ext cx="5423397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학습 파이프라인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평가 방법</a:t>
            </a: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Rouge-L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7" name="내용 개체 틀 5">
            <a:extLst>
              <a:ext uri="{FF2B5EF4-FFF2-40B4-BE49-F238E27FC236}">
                <a16:creationId xmlns:a16="http://schemas.microsoft.com/office/drawing/2014/main" id="{54903479-FCB9-4E9E-9F14-C2D7AD0A1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5" y="1549002"/>
            <a:ext cx="10674112" cy="50462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Rouge-L: Longest common subsequence(LCS),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문장 비교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B8B665D9-CE79-485F-8400-574783B82BAC}"/>
              </a:ext>
            </a:extLst>
          </p:cNvPr>
          <p:cNvGrpSpPr/>
          <p:nvPr/>
        </p:nvGrpSpPr>
        <p:grpSpPr>
          <a:xfrm>
            <a:off x="4351396" y="2608532"/>
            <a:ext cx="3558922" cy="773144"/>
            <a:chOff x="4195625" y="2871656"/>
            <a:chExt cx="3558922" cy="77314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763A44-A18F-453C-BF2C-26F4CB3E0142}"/>
                </a:ext>
              </a:extLst>
            </p:cNvPr>
            <p:cNvSpPr/>
            <p:nvPr/>
          </p:nvSpPr>
          <p:spPr>
            <a:xfrm>
              <a:off x="4195625" y="2871656"/>
              <a:ext cx="3558922" cy="2962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충무공 이순신은 조선 중기의 무신이다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872E9CB-D5AB-4267-A800-3EEE1B2AFB69}"/>
                </a:ext>
              </a:extLst>
            </p:cNvPr>
            <p:cNvSpPr/>
            <p:nvPr/>
          </p:nvSpPr>
          <p:spPr>
            <a:xfrm>
              <a:off x="4195625" y="3348572"/>
              <a:ext cx="3558922" cy="2962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이순신의 시호는 충무공이다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7E889D-EBA7-4386-B85B-DCD0B78F02A4}"/>
              </a:ext>
            </a:extLst>
          </p:cNvPr>
          <p:cNvSpPr/>
          <p:nvPr/>
        </p:nvSpPr>
        <p:spPr>
          <a:xfrm>
            <a:off x="1788863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DA9C0-BF44-4A3D-99E0-22CB6348A6E8}"/>
              </a:ext>
            </a:extLst>
          </p:cNvPr>
          <p:cNvSpPr/>
          <p:nvPr/>
        </p:nvSpPr>
        <p:spPr>
          <a:xfrm>
            <a:off x="2591117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711DD7-A9CE-4616-A2AB-CCA662884131}"/>
              </a:ext>
            </a:extLst>
          </p:cNvPr>
          <p:cNvSpPr/>
          <p:nvPr/>
        </p:nvSpPr>
        <p:spPr>
          <a:xfrm>
            <a:off x="3393371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769264-8F19-489D-A2D6-101DAF6EBB82}"/>
              </a:ext>
            </a:extLst>
          </p:cNvPr>
          <p:cNvSpPr/>
          <p:nvPr/>
        </p:nvSpPr>
        <p:spPr>
          <a:xfrm>
            <a:off x="4195625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42535F-CCEB-499D-A8BF-05DB506FAD3C}"/>
              </a:ext>
            </a:extLst>
          </p:cNvPr>
          <p:cNvSpPr/>
          <p:nvPr/>
        </p:nvSpPr>
        <p:spPr>
          <a:xfrm>
            <a:off x="4997879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3314C4-ECB1-4A92-87ED-103B1548996B}"/>
              </a:ext>
            </a:extLst>
          </p:cNvPr>
          <p:cNvSpPr/>
          <p:nvPr/>
        </p:nvSpPr>
        <p:spPr>
          <a:xfrm>
            <a:off x="5800133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50DBFB-7350-4AA3-A30B-99875A2FE0A4}"/>
              </a:ext>
            </a:extLst>
          </p:cNvPr>
          <p:cNvSpPr/>
          <p:nvPr/>
        </p:nvSpPr>
        <p:spPr>
          <a:xfrm>
            <a:off x="6602387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088122-D88D-4649-8E4B-BAC5645D8537}"/>
              </a:ext>
            </a:extLst>
          </p:cNvPr>
          <p:cNvSpPr/>
          <p:nvPr/>
        </p:nvSpPr>
        <p:spPr>
          <a:xfrm>
            <a:off x="7404641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B05D8B-6433-44E1-93CF-7533D31AE4F5}"/>
              </a:ext>
            </a:extLst>
          </p:cNvPr>
          <p:cNvSpPr/>
          <p:nvPr/>
        </p:nvSpPr>
        <p:spPr>
          <a:xfrm>
            <a:off x="8206895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9B344E-E12E-493C-A81D-283A07DAECA3}"/>
              </a:ext>
            </a:extLst>
          </p:cNvPr>
          <p:cNvSpPr/>
          <p:nvPr/>
        </p:nvSpPr>
        <p:spPr>
          <a:xfrm>
            <a:off x="9009149" y="4067275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63594D-2F04-4237-A35B-EAE04D6BBC99}"/>
              </a:ext>
            </a:extLst>
          </p:cNvPr>
          <p:cNvSpPr/>
          <p:nvPr/>
        </p:nvSpPr>
        <p:spPr>
          <a:xfrm>
            <a:off x="1788863" y="4886307"/>
            <a:ext cx="661449" cy="2962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FFA266-2E70-4A1D-9C48-A87207EDFE38}"/>
              </a:ext>
            </a:extLst>
          </p:cNvPr>
          <p:cNvSpPr/>
          <p:nvPr/>
        </p:nvSpPr>
        <p:spPr>
          <a:xfrm>
            <a:off x="2591117" y="4886307"/>
            <a:ext cx="661449" cy="2962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신의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ABC909-8A38-44AA-B3EB-A0579662288B}"/>
              </a:ext>
            </a:extLst>
          </p:cNvPr>
          <p:cNvSpPr/>
          <p:nvPr/>
        </p:nvSpPr>
        <p:spPr>
          <a:xfrm>
            <a:off x="3393371" y="4886307"/>
            <a:ext cx="661449" cy="2962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458E87-E150-43AA-B263-F6A54EC18137}"/>
              </a:ext>
            </a:extLst>
          </p:cNvPr>
          <p:cNvSpPr/>
          <p:nvPr/>
        </p:nvSpPr>
        <p:spPr>
          <a:xfrm>
            <a:off x="4195625" y="4886307"/>
            <a:ext cx="661449" cy="2962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BF0522-7FAF-411B-87BB-03B2DE1CBA68}"/>
              </a:ext>
            </a:extLst>
          </p:cNvPr>
          <p:cNvSpPr/>
          <p:nvPr/>
        </p:nvSpPr>
        <p:spPr>
          <a:xfrm>
            <a:off x="4997879" y="4886307"/>
            <a:ext cx="661449" cy="2962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53D1396-CC83-40F9-857A-5F30F99B8E0F}"/>
              </a:ext>
            </a:extLst>
          </p:cNvPr>
          <p:cNvSpPr/>
          <p:nvPr/>
        </p:nvSpPr>
        <p:spPr>
          <a:xfrm>
            <a:off x="5800133" y="4886307"/>
            <a:ext cx="661449" cy="2962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D4186A-6BC9-4A8E-BB1F-AF8D403FB96D}"/>
              </a:ext>
            </a:extLst>
          </p:cNvPr>
          <p:cNvSpPr/>
          <p:nvPr/>
        </p:nvSpPr>
        <p:spPr>
          <a:xfrm>
            <a:off x="6602387" y="4886307"/>
            <a:ext cx="661449" cy="2962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8CA1CE8-7CED-4151-873D-E3AA997163AD}"/>
              </a:ext>
            </a:extLst>
          </p:cNvPr>
          <p:cNvSpPr/>
          <p:nvPr/>
        </p:nvSpPr>
        <p:spPr>
          <a:xfrm>
            <a:off x="9811403" y="4067953"/>
            <a:ext cx="661449" cy="2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9515CD-AD58-4E51-B088-AAA7AA955A39}"/>
              </a:ext>
            </a:extLst>
          </p:cNvPr>
          <p:cNvSpPr/>
          <p:nvPr/>
        </p:nvSpPr>
        <p:spPr>
          <a:xfrm>
            <a:off x="7450268" y="4874309"/>
            <a:ext cx="661449" cy="2962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</a:p>
        </p:txBody>
      </p: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ED7052AB-ABE9-4027-BA47-38C46DC5492F}"/>
              </a:ext>
            </a:extLst>
          </p:cNvPr>
          <p:cNvCxnSpPr>
            <a:cxnSpLocks/>
          </p:cNvCxnSpPr>
          <p:nvPr/>
        </p:nvCxnSpPr>
        <p:spPr>
          <a:xfrm>
            <a:off x="2119588" y="4387267"/>
            <a:ext cx="3209016" cy="475276"/>
          </a:xfrm>
          <a:prstGeom prst="line">
            <a:avLst/>
          </a:prstGeom>
          <a:ln w="38100">
            <a:solidFill>
              <a:srgbClr val="644D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A470CA6C-016A-4069-A0BD-1EA423362410}"/>
              </a:ext>
            </a:extLst>
          </p:cNvPr>
          <p:cNvCxnSpPr>
            <a:cxnSpLocks/>
          </p:cNvCxnSpPr>
          <p:nvPr/>
        </p:nvCxnSpPr>
        <p:spPr>
          <a:xfrm>
            <a:off x="2921842" y="4387267"/>
            <a:ext cx="3209016" cy="475276"/>
          </a:xfrm>
          <a:prstGeom prst="line">
            <a:avLst/>
          </a:prstGeom>
          <a:ln w="38100">
            <a:solidFill>
              <a:srgbClr val="644D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3A58DF83-FAD4-4F56-974F-6386ABC752FC}"/>
              </a:ext>
            </a:extLst>
          </p:cNvPr>
          <p:cNvCxnSpPr>
            <a:cxnSpLocks/>
          </p:cNvCxnSpPr>
          <p:nvPr/>
        </p:nvCxnSpPr>
        <p:spPr>
          <a:xfrm>
            <a:off x="3724096" y="4387267"/>
            <a:ext cx="3209016" cy="475276"/>
          </a:xfrm>
          <a:prstGeom prst="line">
            <a:avLst/>
          </a:prstGeom>
          <a:ln w="38100">
            <a:solidFill>
              <a:srgbClr val="644D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2DFC1C08-26F0-4E18-B88C-215ED7D0061C}"/>
              </a:ext>
            </a:extLst>
          </p:cNvPr>
          <p:cNvCxnSpPr>
            <a:cxnSpLocks/>
          </p:cNvCxnSpPr>
          <p:nvPr/>
        </p:nvCxnSpPr>
        <p:spPr>
          <a:xfrm flipH="1">
            <a:off x="7780993" y="4364181"/>
            <a:ext cx="2361135" cy="510128"/>
          </a:xfrm>
          <a:prstGeom prst="line">
            <a:avLst/>
          </a:prstGeom>
          <a:ln w="38100">
            <a:solidFill>
              <a:srgbClr val="644D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8613A7E2-67B9-439D-BDC6-6E00B834201C}"/>
              </a:ext>
            </a:extLst>
          </p:cNvPr>
          <p:cNvGrpSpPr/>
          <p:nvPr/>
        </p:nvGrpSpPr>
        <p:grpSpPr>
          <a:xfrm>
            <a:off x="5948600" y="3524100"/>
            <a:ext cx="1691588" cy="400751"/>
            <a:chOff x="5948600" y="3753415"/>
            <a:chExt cx="1691588" cy="400751"/>
          </a:xfrm>
        </p:grpSpPr>
        <p:sp>
          <p:nvSpPr>
            <p:cNvPr id="78" name="화살표: 위쪽 77">
              <a:extLst>
                <a:ext uri="{FF2B5EF4-FFF2-40B4-BE49-F238E27FC236}">
                  <a16:creationId xmlns:a16="http://schemas.microsoft.com/office/drawing/2014/main" id="{57A6E3A2-2FCB-4344-ABCA-8C02DD5767EB}"/>
                </a:ext>
              </a:extLst>
            </p:cNvPr>
            <p:cNvSpPr/>
            <p:nvPr/>
          </p:nvSpPr>
          <p:spPr>
            <a:xfrm rot="10800000">
              <a:off x="5948600" y="3753415"/>
              <a:ext cx="364515" cy="400751"/>
            </a:xfrm>
            <a:prstGeom prst="upArrow">
              <a:avLst/>
            </a:prstGeom>
            <a:solidFill>
              <a:srgbClr val="BFB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9A45ED2C-ED81-474C-8FD4-C33D52B53FCD}"/>
                </a:ext>
              </a:extLst>
            </p:cNvPr>
            <p:cNvSpPr txBox="1"/>
            <p:nvPr/>
          </p:nvSpPr>
          <p:spPr>
            <a:xfrm>
              <a:off x="6461582" y="3769124"/>
              <a:ext cx="1178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Tokenize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5177AE4-5ED6-4FC1-999D-050777887ECA}"/>
              </a:ext>
            </a:extLst>
          </p:cNvPr>
          <p:cNvSpPr txBox="1"/>
          <p:nvPr/>
        </p:nvSpPr>
        <p:spPr>
          <a:xfrm>
            <a:off x="-710" y="5499722"/>
            <a:ext cx="12193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Tokenizer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인식하고 </a:t>
            </a:r>
            <a:r>
              <a:rPr lang="en-US" altLang="ko-KR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Mecab</a:t>
            </a:r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(part of speech)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tagging,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명사 등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usable token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평가에 사용하는 방식으로 업데이트</a:t>
            </a:r>
          </a:p>
        </p:txBody>
      </p:sp>
    </p:spTree>
    <p:extLst>
      <p:ext uri="{BB962C8B-B14F-4D97-AF65-F5344CB8AC3E}">
        <p14:creationId xmlns:p14="http://schemas.microsoft.com/office/powerpoint/2010/main" val="238517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4852718" y="2718560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성능 개선</a:t>
            </a:r>
            <a:endParaRPr kumimoji="1" lang="x-none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973BA-4FC0-4B70-8019-1E4949A0AE15}"/>
              </a:ext>
            </a:extLst>
          </p:cNvPr>
          <p:cNvSpPr txBox="1"/>
          <p:nvPr/>
        </p:nvSpPr>
        <p:spPr>
          <a:xfrm>
            <a:off x="4790841" y="3440192"/>
            <a:ext cx="26103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#Document_type</a:t>
            </a: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#Text_infilling</a:t>
            </a: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#R-drop</a:t>
            </a:r>
          </a:p>
          <a:p>
            <a:pPr algn="ctr"/>
            <a:r>
              <a:rPr kumimoji="1" lang="en-US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Teacher_forcing</a:t>
            </a: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ea typeface="NanumSquare" panose="020B0600000101010101" pitchFamily="34" charset="-127"/>
              </a:rPr>
              <a:t>#</a:t>
            </a:r>
            <a:r>
              <a:rPr kumimoji="1" lang="ko-KR" altLang="en-US" sz="2400" dirty="0">
                <a:solidFill>
                  <a:srgbClr val="644DD6"/>
                </a:solidFill>
                <a:ea typeface="NanumSquare" panose="020B0600000101010101" pitchFamily="34" charset="-127"/>
              </a:rPr>
              <a:t>결과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42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286;p39">
            <a:extLst>
              <a:ext uri="{FF2B5EF4-FFF2-40B4-BE49-F238E27FC236}">
                <a16:creationId xmlns:a16="http://schemas.microsoft.com/office/drawing/2014/main" id="{238F8B85-EFFB-40DB-870E-72204B548D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3604"/>
          <a:stretch/>
        </p:blipFill>
        <p:spPr>
          <a:xfrm>
            <a:off x="2282560" y="1642034"/>
            <a:ext cx="7775840" cy="12535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22</a:t>
            </a:fld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99AF47-2220-4DC6-9B12-A5D6B073B75A}"/>
              </a:ext>
            </a:extLst>
          </p:cNvPr>
          <p:cNvGrpSpPr/>
          <p:nvPr/>
        </p:nvGrpSpPr>
        <p:grpSpPr>
          <a:xfrm>
            <a:off x="2375391" y="4706776"/>
            <a:ext cx="7228765" cy="354566"/>
            <a:chOff x="1040669" y="5219639"/>
            <a:chExt cx="5380201" cy="263896"/>
          </a:xfrm>
          <a:solidFill>
            <a:srgbClr val="F2F2F3"/>
          </a:solidFill>
        </p:grpSpPr>
        <p:sp>
          <p:nvSpPr>
            <p:cNvPr id="59" name="Google Shape;303;p39">
              <a:extLst>
                <a:ext uri="{FF2B5EF4-FFF2-40B4-BE49-F238E27FC236}">
                  <a16:creationId xmlns:a16="http://schemas.microsoft.com/office/drawing/2014/main" id="{AB19E85C-613A-468B-8466-D507BA4952B2}"/>
                </a:ext>
              </a:extLst>
            </p:cNvPr>
            <p:cNvSpPr txBox="1"/>
            <p:nvPr/>
          </p:nvSpPr>
          <p:spPr>
            <a:xfrm>
              <a:off x="1040669" y="5219639"/>
              <a:ext cx="880975" cy="263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buClr>
                  <a:srgbClr val="000000"/>
                </a:buClr>
                <a:buSzPts val="800"/>
              </a:pPr>
              <a:r>
                <a:rPr lang="en-US" altLang="ko" sz="1100" b="1" i="0" u="none" strike="noStrike" cap="none" dirty="0">
                  <a:solidFill>
                    <a:srgbClr val="633DD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Doc-type</a:t>
              </a:r>
              <a:r>
                <a:rPr lang="en-US" altLang="ko" sz="1100" b="1" dirty="0">
                  <a:solidFill>
                    <a:srgbClr val="633DD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</a:t>
              </a:r>
              <a:r>
                <a:rPr lang="ko" sz="1100" b="1" i="0" u="none" strike="noStrike" cap="none" dirty="0">
                  <a:solidFill>
                    <a:srgbClr val="633DD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ids</a:t>
              </a:r>
              <a:endParaRPr sz="1100" b="1" i="0" u="none" strike="noStrike" cap="none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0" name="Google Shape;304;p39">
              <a:extLst>
                <a:ext uri="{FF2B5EF4-FFF2-40B4-BE49-F238E27FC236}">
                  <a16:creationId xmlns:a16="http://schemas.microsoft.com/office/drawing/2014/main" id="{F9D8F70D-2B1E-4BC6-9FEE-246983A6BA07}"/>
                </a:ext>
              </a:extLst>
            </p:cNvPr>
            <p:cNvSpPr/>
            <p:nvPr/>
          </p:nvSpPr>
          <p:spPr>
            <a:xfrm>
              <a:off x="2008370" y="5246835"/>
              <a:ext cx="3183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1" name="Google Shape;305;p39">
              <a:extLst>
                <a:ext uri="{FF2B5EF4-FFF2-40B4-BE49-F238E27FC236}">
                  <a16:creationId xmlns:a16="http://schemas.microsoft.com/office/drawing/2014/main" id="{64F7BA40-72A3-464D-A242-AE759A267392}"/>
                </a:ext>
              </a:extLst>
            </p:cNvPr>
            <p:cNvSpPr/>
            <p:nvPr/>
          </p:nvSpPr>
          <p:spPr>
            <a:xfrm>
              <a:off x="2400620" y="5246835"/>
              <a:ext cx="3183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2" name="Google Shape;306;p39">
              <a:extLst>
                <a:ext uri="{FF2B5EF4-FFF2-40B4-BE49-F238E27FC236}">
                  <a16:creationId xmlns:a16="http://schemas.microsoft.com/office/drawing/2014/main" id="{BEB967C4-A60E-4A69-8A99-B045A90D544E}"/>
                </a:ext>
              </a:extLst>
            </p:cNvPr>
            <p:cNvSpPr/>
            <p:nvPr/>
          </p:nvSpPr>
          <p:spPr>
            <a:xfrm>
              <a:off x="2792870" y="5246835"/>
              <a:ext cx="3183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3" name="Google Shape;307;p39">
              <a:extLst>
                <a:ext uri="{FF2B5EF4-FFF2-40B4-BE49-F238E27FC236}">
                  <a16:creationId xmlns:a16="http://schemas.microsoft.com/office/drawing/2014/main" id="{FDD7A160-C820-451A-93F9-411F3B99F9D8}"/>
                </a:ext>
              </a:extLst>
            </p:cNvPr>
            <p:cNvSpPr/>
            <p:nvPr/>
          </p:nvSpPr>
          <p:spPr>
            <a:xfrm>
              <a:off x="3179020" y="5246835"/>
              <a:ext cx="3183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4" name="Google Shape;308;p39">
              <a:extLst>
                <a:ext uri="{FF2B5EF4-FFF2-40B4-BE49-F238E27FC236}">
                  <a16:creationId xmlns:a16="http://schemas.microsoft.com/office/drawing/2014/main" id="{43EFE82E-F938-44AC-B97C-84098F57E663}"/>
                </a:ext>
              </a:extLst>
            </p:cNvPr>
            <p:cNvSpPr/>
            <p:nvPr/>
          </p:nvSpPr>
          <p:spPr>
            <a:xfrm>
              <a:off x="3558770" y="5246835"/>
              <a:ext cx="3183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5" name="Google Shape;309;p39">
              <a:extLst>
                <a:ext uri="{FF2B5EF4-FFF2-40B4-BE49-F238E27FC236}">
                  <a16:creationId xmlns:a16="http://schemas.microsoft.com/office/drawing/2014/main" id="{11E1B487-A7ED-42D1-B9C0-5877919B0114}"/>
                </a:ext>
              </a:extLst>
            </p:cNvPr>
            <p:cNvSpPr/>
            <p:nvPr/>
          </p:nvSpPr>
          <p:spPr>
            <a:xfrm>
              <a:off x="3951020" y="5246835"/>
              <a:ext cx="3684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6" name="Google Shape;310;p39">
              <a:extLst>
                <a:ext uri="{FF2B5EF4-FFF2-40B4-BE49-F238E27FC236}">
                  <a16:creationId xmlns:a16="http://schemas.microsoft.com/office/drawing/2014/main" id="{38C5267E-866D-4A9E-8D96-7E63DF649D4B}"/>
                </a:ext>
              </a:extLst>
            </p:cNvPr>
            <p:cNvSpPr/>
            <p:nvPr/>
          </p:nvSpPr>
          <p:spPr>
            <a:xfrm>
              <a:off x="4380470" y="5246835"/>
              <a:ext cx="3183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7" name="Google Shape;311;p39">
              <a:extLst>
                <a:ext uri="{FF2B5EF4-FFF2-40B4-BE49-F238E27FC236}">
                  <a16:creationId xmlns:a16="http://schemas.microsoft.com/office/drawing/2014/main" id="{D578A50E-202C-4B25-9FBD-C1A27D568073}"/>
                </a:ext>
              </a:extLst>
            </p:cNvPr>
            <p:cNvSpPr/>
            <p:nvPr/>
          </p:nvSpPr>
          <p:spPr>
            <a:xfrm>
              <a:off x="4763845" y="5246835"/>
              <a:ext cx="3183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8" name="Google Shape;312;p39">
              <a:extLst>
                <a:ext uri="{FF2B5EF4-FFF2-40B4-BE49-F238E27FC236}">
                  <a16:creationId xmlns:a16="http://schemas.microsoft.com/office/drawing/2014/main" id="{FC043D66-A444-42FB-A783-155064965B21}"/>
                </a:ext>
              </a:extLst>
            </p:cNvPr>
            <p:cNvSpPr/>
            <p:nvPr/>
          </p:nvSpPr>
          <p:spPr>
            <a:xfrm>
              <a:off x="5168870" y="5246835"/>
              <a:ext cx="3183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9" name="Google Shape;313;p39">
              <a:extLst>
                <a:ext uri="{FF2B5EF4-FFF2-40B4-BE49-F238E27FC236}">
                  <a16:creationId xmlns:a16="http://schemas.microsoft.com/office/drawing/2014/main" id="{7DAAF947-39E8-4639-90E6-EF37277CA9ED}"/>
                </a:ext>
              </a:extLst>
            </p:cNvPr>
            <p:cNvSpPr/>
            <p:nvPr/>
          </p:nvSpPr>
          <p:spPr>
            <a:xfrm>
              <a:off x="6052470" y="5246835"/>
              <a:ext cx="3684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0" name="Google Shape;314;p39">
              <a:extLst>
                <a:ext uri="{FF2B5EF4-FFF2-40B4-BE49-F238E27FC236}">
                  <a16:creationId xmlns:a16="http://schemas.microsoft.com/office/drawing/2014/main" id="{9FC14E24-3EEB-4346-88DE-06DDA78A9E22}"/>
                </a:ext>
              </a:extLst>
            </p:cNvPr>
            <p:cNvSpPr/>
            <p:nvPr/>
          </p:nvSpPr>
          <p:spPr>
            <a:xfrm>
              <a:off x="5584795" y="5246835"/>
              <a:ext cx="398700" cy="2367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 1</a:t>
              </a:r>
              <a:endParaRPr sz="1200" b="0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7" name="Google Shape;291;p39">
            <a:extLst>
              <a:ext uri="{FF2B5EF4-FFF2-40B4-BE49-F238E27FC236}">
                <a16:creationId xmlns:a16="http://schemas.microsoft.com/office/drawing/2014/main" id="{47F8ADE5-9A4D-43D6-8DD2-C9B25FED08E1}"/>
              </a:ext>
            </a:extLst>
          </p:cNvPr>
          <p:cNvSpPr txBox="1"/>
          <p:nvPr/>
        </p:nvSpPr>
        <p:spPr>
          <a:xfrm>
            <a:off x="2443113" y="2457182"/>
            <a:ext cx="1121357" cy="523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</a:t>
            </a:r>
            <a:endParaRPr sz="11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Embeddings</a:t>
            </a:r>
            <a:endParaRPr sz="11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3297C74A-4932-455E-9B9A-04DC20268937}"/>
              </a:ext>
            </a:extLst>
          </p:cNvPr>
          <p:cNvSpPr/>
          <p:nvPr/>
        </p:nvSpPr>
        <p:spPr>
          <a:xfrm rot="16200000">
            <a:off x="6370207" y="4300854"/>
            <a:ext cx="242916" cy="386195"/>
          </a:xfrm>
          <a:prstGeom prst="rightArrow">
            <a:avLst/>
          </a:prstGeom>
          <a:solidFill>
            <a:srgbClr val="BFB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41086C5-93A1-4101-96B9-83FA5FE762B4}"/>
              </a:ext>
            </a:extLst>
          </p:cNvPr>
          <p:cNvSpPr/>
          <p:nvPr/>
        </p:nvSpPr>
        <p:spPr>
          <a:xfrm>
            <a:off x="2363300" y="3831396"/>
            <a:ext cx="7306585" cy="4870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230268C-E21A-4A13-A75F-7C40C7FDC0E9}"/>
              </a:ext>
            </a:extLst>
          </p:cNvPr>
          <p:cNvGrpSpPr/>
          <p:nvPr/>
        </p:nvGrpSpPr>
        <p:grpSpPr>
          <a:xfrm>
            <a:off x="2433151" y="3795255"/>
            <a:ext cx="7191125" cy="523190"/>
            <a:chOff x="2447017" y="3652654"/>
            <a:chExt cx="7191125" cy="523190"/>
          </a:xfrm>
        </p:grpSpPr>
        <p:sp>
          <p:nvSpPr>
            <p:cNvPr id="45" name="Google Shape;289;p39">
              <a:extLst>
                <a:ext uri="{FF2B5EF4-FFF2-40B4-BE49-F238E27FC236}">
                  <a16:creationId xmlns:a16="http://schemas.microsoft.com/office/drawing/2014/main" id="{BD075E65-382C-4245-8BBE-507D6E7F0493}"/>
                </a:ext>
              </a:extLst>
            </p:cNvPr>
            <p:cNvSpPr txBox="1"/>
            <p:nvPr/>
          </p:nvSpPr>
          <p:spPr>
            <a:xfrm>
              <a:off x="2447017" y="3652654"/>
              <a:ext cx="1131645" cy="523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altLang="ko" sz="1100" b="1" i="0" u="none" strike="noStrike" cap="none" dirty="0">
                  <a:solidFill>
                    <a:srgbClr val="633DD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D</a:t>
              </a:r>
              <a:r>
                <a:rPr lang="ko" sz="1100" b="1" i="0" u="none" strike="noStrike" cap="none" dirty="0">
                  <a:solidFill>
                    <a:srgbClr val="633DD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oc</a:t>
              </a:r>
              <a:r>
                <a:rPr lang="en-US" altLang="ko" sz="1100" b="1" i="0" u="none" strike="noStrike" cap="none" dirty="0">
                  <a:solidFill>
                    <a:srgbClr val="633DD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-</a:t>
              </a:r>
              <a:r>
                <a:rPr lang="ko" sz="1100" b="1" i="0" u="none" strike="noStrike" cap="none" dirty="0">
                  <a:solidFill>
                    <a:srgbClr val="633DD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type</a:t>
              </a:r>
              <a:endParaRPr sz="1100" b="1" i="0" u="none" strike="noStrike" cap="none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100" b="1" i="0" u="none" strike="noStrike" cap="none" dirty="0">
                  <a:solidFill>
                    <a:srgbClr val="633DD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Embeddings</a:t>
              </a:r>
              <a:endParaRPr sz="1100" b="1" i="0" u="none" strike="noStrike" cap="none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8" name="Google Shape;292;p39">
              <a:extLst>
                <a:ext uri="{FF2B5EF4-FFF2-40B4-BE49-F238E27FC236}">
                  <a16:creationId xmlns:a16="http://schemas.microsoft.com/office/drawing/2014/main" id="{F940A4AB-D8D5-4C8C-A16A-E4A40CBB3A4A}"/>
                </a:ext>
              </a:extLst>
            </p:cNvPr>
            <p:cNvSpPr/>
            <p:nvPr/>
          </p:nvSpPr>
          <p:spPr>
            <a:xfrm>
              <a:off x="3723187" y="3791083"/>
              <a:ext cx="414044" cy="305100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9" name="Google Shape;293;p39">
              <a:extLst>
                <a:ext uri="{FF2B5EF4-FFF2-40B4-BE49-F238E27FC236}">
                  <a16:creationId xmlns:a16="http://schemas.microsoft.com/office/drawing/2014/main" id="{F7B17291-B0B2-450A-943F-A4DA98FBCCA5}"/>
                </a:ext>
              </a:extLst>
            </p:cNvPr>
            <p:cNvSpPr/>
            <p:nvPr/>
          </p:nvSpPr>
          <p:spPr>
            <a:xfrm>
              <a:off x="4250209" y="3791083"/>
              <a:ext cx="414044" cy="305100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294;p39">
              <a:extLst>
                <a:ext uri="{FF2B5EF4-FFF2-40B4-BE49-F238E27FC236}">
                  <a16:creationId xmlns:a16="http://schemas.microsoft.com/office/drawing/2014/main" id="{E4833D82-A9CB-4D17-AABF-C888864E671D}"/>
                </a:ext>
              </a:extLst>
            </p:cNvPr>
            <p:cNvSpPr/>
            <p:nvPr/>
          </p:nvSpPr>
          <p:spPr>
            <a:xfrm>
              <a:off x="4777231" y="3791083"/>
              <a:ext cx="414044" cy="305100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295;p39">
              <a:extLst>
                <a:ext uri="{FF2B5EF4-FFF2-40B4-BE49-F238E27FC236}">
                  <a16:creationId xmlns:a16="http://schemas.microsoft.com/office/drawing/2014/main" id="{5BE94B79-7322-4842-84CD-6B224836F65D}"/>
                </a:ext>
              </a:extLst>
            </p:cNvPr>
            <p:cNvSpPr/>
            <p:nvPr/>
          </p:nvSpPr>
          <p:spPr>
            <a:xfrm>
              <a:off x="5296057" y="3791083"/>
              <a:ext cx="414044" cy="305100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2" name="Google Shape;296;p39">
              <a:extLst>
                <a:ext uri="{FF2B5EF4-FFF2-40B4-BE49-F238E27FC236}">
                  <a16:creationId xmlns:a16="http://schemas.microsoft.com/office/drawing/2014/main" id="{6D42769A-10AC-420C-9138-923EDB50E734}"/>
                </a:ext>
              </a:extLst>
            </p:cNvPr>
            <p:cNvSpPr/>
            <p:nvPr/>
          </p:nvSpPr>
          <p:spPr>
            <a:xfrm>
              <a:off x="5806283" y="3791083"/>
              <a:ext cx="414044" cy="305100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3" name="Google Shape;297;p39">
              <a:extLst>
                <a:ext uri="{FF2B5EF4-FFF2-40B4-BE49-F238E27FC236}">
                  <a16:creationId xmlns:a16="http://schemas.microsoft.com/office/drawing/2014/main" id="{F17DBBDB-1CC9-4356-AE9F-27B6AFFB6C1F}"/>
                </a:ext>
              </a:extLst>
            </p:cNvPr>
            <p:cNvSpPr/>
            <p:nvPr/>
          </p:nvSpPr>
          <p:spPr>
            <a:xfrm>
              <a:off x="6335448" y="3791083"/>
              <a:ext cx="479214" cy="305099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4" name="Google Shape;298;p39">
              <a:extLst>
                <a:ext uri="{FF2B5EF4-FFF2-40B4-BE49-F238E27FC236}">
                  <a16:creationId xmlns:a16="http://schemas.microsoft.com/office/drawing/2014/main" id="{85855B3A-7AC4-419E-A6F6-799E2D75BB2D}"/>
                </a:ext>
              </a:extLst>
            </p:cNvPr>
            <p:cNvSpPr/>
            <p:nvPr/>
          </p:nvSpPr>
          <p:spPr>
            <a:xfrm>
              <a:off x="6910308" y="3791083"/>
              <a:ext cx="414044" cy="305100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5" name="Google Shape;299;p39">
              <a:extLst>
                <a:ext uri="{FF2B5EF4-FFF2-40B4-BE49-F238E27FC236}">
                  <a16:creationId xmlns:a16="http://schemas.microsoft.com/office/drawing/2014/main" id="{F455E492-A91E-4A4B-91C0-3D12B4D60DCB}"/>
                </a:ext>
              </a:extLst>
            </p:cNvPr>
            <p:cNvSpPr/>
            <p:nvPr/>
          </p:nvSpPr>
          <p:spPr>
            <a:xfrm>
              <a:off x="7425406" y="3791083"/>
              <a:ext cx="414044" cy="305100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6" name="Google Shape;300;p39">
              <a:extLst>
                <a:ext uri="{FF2B5EF4-FFF2-40B4-BE49-F238E27FC236}">
                  <a16:creationId xmlns:a16="http://schemas.microsoft.com/office/drawing/2014/main" id="{82724298-6DC4-4096-A78A-63E54B405D59}"/>
                </a:ext>
              </a:extLst>
            </p:cNvPr>
            <p:cNvSpPr/>
            <p:nvPr/>
          </p:nvSpPr>
          <p:spPr>
            <a:xfrm>
              <a:off x="7969592" y="3791083"/>
              <a:ext cx="414044" cy="305100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7" name="Google Shape;301;p39">
              <a:extLst>
                <a:ext uri="{FF2B5EF4-FFF2-40B4-BE49-F238E27FC236}">
                  <a16:creationId xmlns:a16="http://schemas.microsoft.com/office/drawing/2014/main" id="{32B5A526-938E-4042-A2FB-A0E4D0C95090}"/>
                </a:ext>
              </a:extLst>
            </p:cNvPr>
            <p:cNvSpPr/>
            <p:nvPr/>
          </p:nvSpPr>
          <p:spPr>
            <a:xfrm>
              <a:off x="9158928" y="3791083"/>
              <a:ext cx="479214" cy="305099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8" name="Google Shape;302;p39">
              <a:extLst>
                <a:ext uri="{FF2B5EF4-FFF2-40B4-BE49-F238E27FC236}">
                  <a16:creationId xmlns:a16="http://schemas.microsoft.com/office/drawing/2014/main" id="{5C95F102-23A0-44B1-BF30-3181B0C0B340}"/>
                </a:ext>
              </a:extLst>
            </p:cNvPr>
            <p:cNvSpPr/>
            <p:nvPr/>
          </p:nvSpPr>
          <p:spPr>
            <a:xfrm>
              <a:off x="8531864" y="3791083"/>
              <a:ext cx="518627" cy="305099"/>
            </a:xfrm>
            <a:prstGeom prst="rect">
              <a:avLst/>
            </a:prstGeom>
            <a:solidFill>
              <a:srgbClr val="F2F2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200" b="1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E</a:t>
              </a:r>
              <a:r>
                <a:rPr lang="ko" sz="1200" b="1" i="0" u="none" strike="noStrike" cap="none" baseline="-250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1</a:t>
              </a:r>
              <a:endParaRPr sz="1200" b="1" i="0" u="none" strike="noStrike" cap="none" baseline="-25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</p:grpSp>
      <p:pic>
        <p:nvPicPr>
          <p:cNvPr id="72" name="Google Shape;286;p39">
            <a:extLst>
              <a:ext uri="{FF2B5EF4-FFF2-40B4-BE49-F238E27FC236}">
                <a16:creationId xmlns:a16="http://schemas.microsoft.com/office/drawing/2014/main" id="{E29F86C9-0A7D-45B6-92D4-7E9DF9EFAB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162"/>
          <a:stretch/>
        </p:blipFill>
        <p:spPr>
          <a:xfrm>
            <a:off x="2278892" y="2945764"/>
            <a:ext cx="7775840" cy="86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286;p39">
            <a:extLst>
              <a:ext uri="{FF2B5EF4-FFF2-40B4-BE49-F238E27FC236}">
                <a16:creationId xmlns:a16="http://schemas.microsoft.com/office/drawing/2014/main" id="{5DC45F99-16B2-4E02-822E-80C3A913C3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162" b="24195"/>
          <a:stretch/>
        </p:blipFill>
        <p:spPr>
          <a:xfrm>
            <a:off x="2276337" y="3662264"/>
            <a:ext cx="7775840" cy="20649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6D7DBD-38F8-4E00-8547-70F6D128A27C}"/>
              </a:ext>
            </a:extLst>
          </p:cNvPr>
          <p:cNvSpPr txBox="1"/>
          <p:nvPr/>
        </p:nvSpPr>
        <p:spPr>
          <a:xfrm>
            <a:off x="-123125" y="5448542"/>
            <a:ext cx="121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 type Embedding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pretraining/Task-adaptive pretraining(Text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Infilling)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A329023-7190-4DF0-A579-0D3DC3E56CCD}"/>
              </a:ext>
            </a:extLst>
          </p:cNvPr>
          <p:cNvSpPr/>
          <p:nvPr/>
        </p:nvSpPr>
        <p:spPr>
          <a:xfrm>
            <a:off x="2273781" y="3847245"/>
            <a:ext cx="7639327" cy="1347205"/>
          </a:xfrm>
          <a:prstGeom prst="roundRect">
            <a:avLst/>
          </a:prstGeom>
          <a:solidFill>
            <a:srgbClr val="BFBFFF">
              <a:alpha val="30000"/>
            </a:srgbClr>
          </a:solidFill>
          <a:ln>
            <a:solidFill>
              <a:srgbClr val="1C21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BF90B-6CFF-4ECA-912D-64DD130B5684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A39429B-6B58-4E4E-AB04-A86DCA43E14C}"/>
              </a:ext>
            </a:extLst>
          </p:cNvPr>
          <p:cNvSpPr/>
          <p:nvPr/>
        </p:nvSpPr>
        <p:spPr>
          <a:xfrm>
            <a:off x="335280" y="292244"/>
            <a:ext cx="5423397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성능 개선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Document Type Embeddings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1199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A01E49-ACB8-4A72-9C7A-401210C2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459"/>
            <a:ext cx="6684181" cy="19603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EE4FFE-F676-40FC-BAF7-AC691E5BD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119"/>
          <a:stretch/>
        </p:blipFill>
        <p:spPr>
          <a:xfrm>
            <a:off x="6675244" y="1347809"/>
            <a:ext cx="5170117" cy="2363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44B510-679F-4286-80E8-5022722D8EEB}"/>
              </a:ext>
            </a:extLst>
          </p:cNvPr>
          <p:cNvSpPr txBox="1"/>
          <p:nvPr/>
        </p:nvSpPr>
        <p:spPr>
          <a:xfrm>
            <a:off x="4184115" y="6249047"/>
            <a:ext cx="7661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BART: Denoising Sequence-to-Sequence Pre-training for Natural Language Generation, Translation, and Comprehension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D2D512B-56F5-4AFE-9616-9301FD8B30A9}"/>
              </a:ext>
            </a:extLst>
          </p:cNvPr>
          <p:cNvSpPr txBox="1"/>
          <p:nvPr/>
        </p:nvSpPr>
        <p:spPr>
          <a:xfrm>
            <a:off x="-123125" y="5448542"/>
            <a:ext cx="121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 type Embedding + </a:t>
            </a:r>
            <a:r>
              <a:rPr lang="en-US" altLang="ko-KR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pretraining/Task-adaptive pretraining(Text</a:t>
            </a:r>
            <a:r>
              <a:rPr lang="ko-KR" altLang="en-US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Infilling)</a:t>
            </a:r>
            <a:endParaRPr lang="ko-KR" altLang="en-US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C27F0910-0120-45FF-B051-96834A3A25F6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8" name="사각형: 둥근 모서리 337">
            <a:extLst>
              <a:ext uri="{FF2B5EF4-FFF2-40B4-BE49-F238E27FC236}">
                <a16:creationId xmlns:a16="http://schemas.microsoft.com/office/drawing/2014/main" id="{94A8A389-C2CA-4ADF-9004-FCEA00C48A7C}"/>
              </a:ext>
            </a:extLst>
          </p:cNvPr>
          <p:cNvSpPr/>
          <p:nvPr/>
        </p:nvSpPr>
        <p:spPr>
          <a:xfrm>
            <a:off x="335280" y="292244"/>
            <a:ext cx="5423397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성능 개선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Text Infilling 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61B2F-17DD-471D-B316-5B410101E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82" y="3989619"/>
            <a:ext cx="11083636" cy="1451168"/>
          </a:xfrm>
          <a:prstGeom prst="rect">
            <a:avLst/>
          </a:prstGeom>
        </p:spPr>
      </p:pic>
      <p:sp>
        <p:nvSpPr>
          <p:cNvPr id="51" name="Google Shape;354;p42">
            <a:extLst>
              <a:ext uri="{FF2B5EF4-FFF2-40B4-BE49-F238E27FC236}">
                <a16:creationId xmlns:a16="http://schemas.microsoft.com/office/drawing/2014/main" id="{E3487E78-DF82-4CF6-A94C-470D399A45AC}"/>
              </a:ext>
            </a:extLst>
          </p:cNvPr>
          <p:cNvSpPr/>
          <p:nvPr/>
        </p:nvSpPr>
        <p:spPr>
          <a:xfrm>
            <a:off x="6885542" y="2993301"/>
            <a:ext cx="4631294" cy="168540"/>
          </a:xfrm>
          <a:prstGeom prst="rect">
            <a:avLst/>
          </a:prstGeom>
          <a:solidFill>
            <a:srgbClr val="FFFF00">
              <a:alpha val="28627"/>
            </a:srgbClr>
          </a:solidFill>
          <a:ln w="19050">
            <a:solidFill>
              <a:srgbClr val="FF0000"/>
            </a:solidFill>
            <a:prstDash val="sysDash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8066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Google Shape;333;p41">
            <a:extLst>
              <a:ext uri="{FF2B5EF4-FFF2-40B4-BE49-F238E27FC236}">
                <a16:creationId xmlns:a16="http://schemas.microsoft.com/office/drawing/2014/main" id="{D6387938-9C5A-490A-ADDF-7F4E508805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315" y="416477"/>
            <a:ext cx="3992281" cy="150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6;p41">
            <a:extLst>
              <a:ext uri="{FF2B5EF4-FFF2-40B4-BE49-F238E27FC236}">
                <a16:creationId xmlns:a16="http://schemas.microsoft.com/office/drawing/2014/main" id="{F91AD4AC-9264-4A9A-910D-9D01C6D772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3889" y="2136260"/>
            <a:ext cx="6375220" cy="31274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26;p40">
            <a:extLst>
              <a:ext uri="{FF2B5EF4-FFF2-40B4-BE49-F238E27FC236}">
                <a16:creationId xmlns:a16="http://schemas.microsoft.com/office/drawing/2014/main" id="{4DEE5FFC-E315-48A0-870C-7F49B35890AC}"/>
              </a:ext>
            </a:extLst>
          </p:cNvPr>
          <p:cNvSpPr txBox="1"/>
          <p:nvPr/>
        </p:nvSpPr>
        <p:spPr>
          <a:xfrm>
            <a:off x="4346917" y="6379257"/>
            <a:ext cx="717317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R-Drop: Regularized Dropout for Neural Networks</a:t>
            </a:r>
            <a:endParaRPr sz="1000" b="0" i="0" u="none" strike="noStrike" cap="none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274757-F1A0-4E0F-A68E-DB414B6434B0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E2B752E-F0EA-41C3-BA75-868AF8A77ADC}"/>
              </a:ext>
            </a:extLst>
          </p:cNvPr>
          <p:cNvSpPr/>
          <p:nvPr/>
        </p:nvSpPr>
        <p:spPr>
          <a:xfrm>
            <a:off x="335280" y="292244"/>
            <a:ext cx="5423397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성능 개선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Regularized Dropout(R-Drop)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9A643-B3DA-4C22-BCC5-35E9EC42455B}"/>
              </a:ext>
            </a:extLst>
          </p:cNvPr>
          <p:cNvSpPr txBox="1"/>
          <p:nvPr/>
        </p:nvSpPr>
        <p:spPr>
          <a:xfrm>
            <a:off x="-710" y="5448543"/>
            <a:ext cx="12193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다른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발생하는 것을 줄이기 위해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</a:t>
            </a:r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분포 사이의 거리에 대한 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학습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8538BD-6B4B-47FC-ACB9-E579CB4EE1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94"/>
          <a:stretch/>
        </p:blipFill>
        <p:spPr>
          <a:xfrm>
            <a:off x="624105" y="2273464"/>
            <a:ext cx="2032150" cy="20899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B5CC3E-C186-4E28-9E76-756B56BE54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94"/>
          <a:stretch/>
        </p:blipFill>
        <p:spPr>
          <a:xfrm>
            <a:off x="2687178" y="2279831"/>
            <a:ext cx="2032150" cy="2089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DB5810-088E-4605-8955-38AD6A1A0375}"/>
              </a:ext>
            </a:extLst>
          </p:cNvPr>
          <p:cNvSpPr txBox="1"/>
          <p:nvPr/>
        </p:nvSpPr>
        <p:spPr>
          <a:xfrm>
            <a:off x="787912" y="4371453"/>
            <a:ext cx="170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Dropout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93CD2-C272-4AAF-855C-D3A1A8C86C59}"/>
              </a:ext>
            </a:extLst>
          </p:cNvPr>
          <p:cNvSpPr txBox="1"/>
          <p:nvPr/>
        </p:nvSpPr>
        <p:spPr>
          <a:xfrm>
            <a:off x="2850985" y="4371453"/>
            <a:ext cx="170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▲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Dropout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52BB845-BA6D-46C3-8CF6-44083B673E4E}"/>
              </a:ext>
            </a:extLst>
          </p:cNvPr>
          <p:cNvSpPr/>
          <p:nvPr/>
        </p:nvSpPr>
        <p:spPr>
          <a:xfrm>
            <a:off x="5350009" y="1517746"/>
            <a:ext cx="3361912" cy="39280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70C184-2304-4D62-B98D-CB58D438B749}"/>
              </a:ext>
            </a:extLst>
          </p:cNvPr>
          <p:cNvSpPr txBox="1"/>
          <p:nvPr/>
        </p:nvSpPr>
        <p:spPr>
          <a:xfrm>
            <a:off x="8956482" y="1512253"/>
            <a:ext cx="2678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CNN/Daily Mail 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</a:p>
        </p:txBody>
      </p:sp>
    </p:spTree>
    <p:extLst>
      <p:ext uri="{BB962C8B-B14F-4D97-AF65-F5344CB8AC3E}">
        <p14:creationId xmlns:p14="http://schemas.microsoft.com/office/powerpoint/2010/main" val="287110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8" name="Google Shape;352;p42">
            <a:extLst>
              <a:ext uri="{FF2B5EF4-FFF2-40B4-BE49-F238E27FC236}">
                <a16:creationId xmlns:a16="http://schemas.microsoft.com/office/drawing/2014/main" id="{08492953-18F3-4B6C-9D91-4BBB1B7FF19C}"/>
              </a:ext>
            </a:extLst>
          </p:cNvPr>
          <p:cNvSpPr txBox="1"/>
          <p:nvPr/>
        </p:nvSpPr>
        <p:spPr>
          <a:xfrm>
            <a:off x="524347" y="5825868"/>
            <a:ext cx="1093740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Step</a:t>
            </a:r>
            <a:r>
              <a:rPr lang="ko-KR" altLang="en-US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이</a:t>
            </a:r>
            <a:r>
              <a:rPr lang="ko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" altLang="en-US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증가할</a:t>
            </a:r>
            <a:r>
              <a:rPr lang="ko-KR" altLang="en-US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수록 </a:t>
            </a:r>
            <a:r>
              <a:rPr lang="en-US" altLang="ko-KR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stage-1</a:t>
            </a:r>
            <a:r>
              <a:rPr lang="ko-KR" altLang="en-US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d</a:t>
            </a:r>
            <a:r>
              <a:rPr lang="ko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ecoder</a:t>
            </a:r>
            <a:r>
              <a:rPr lang="ko-KR" altLang="en-US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을 통해 구한 </a:t>
            </a:r>
            <a:r>
              <a:rPr lang="en-US" altLang="ko-KR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prediction </a:t>
            </a:r>
            <a:r>
              <a:rPr lang="ko-KR" altLang="en-US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사용 비율 증가 </a:t>
            </a:r>
            <a:r>
              <a:rPr lang="en-US" altLang="ko-KR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Wingdings" pitchFamily="2" charset="2"/>
              </a:rPr>
              <a:t></a:t>
            </a:r>
            <a:r>
              <a:rPr lang="ko-KR" altLang="en-US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Wingdings" pitchFamily="2" charset="2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Wingdings" pitchFamily="2" charset="2"/>
              </a:rPr>
              <a:t>모델의 추론 능력 향상</a:t>
            </a:r>
            <a:endParaRPr lang="en-US" altLang="ko" b="1" dirty="0">
              <a:solidFill>
                <a:schemeClr val="dk1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9" name="Google Shape;353;p42">
            <a:extLst>
              <a:ext uri="{FF2B5EF4-FFF2-40B4-BE49-F238E27FC236}">
                <a16:creationId xmlns:a16="http://schemas.microsoft.com/office/drawing/2014/main" id="{65355817-0ADF-4AC7-9692-A079E93E2A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719" y="1560309"/>
            <a:ext cx="4469928" cy="315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3813AE-249A-4AF2-9366-3E545B3D7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639807"/>
            <a:ext cx="6263635" cy="3809840"/>
          </a:xfrm>
          <a:prstGeom prst="rect">
            <a:avLst/>
          </a:prstGeom>
        </p:spPr>
      </p:pic>
      <p:sp>
        <p:nvSpPr>
          <p:cNvPr id="12" name="Google Shape;354;p42">
            <a:extLst>
              <a:ext uri="{FF2B5EF4-FFF2-40B4-BE49-F238E27FC236}">
                <a16:creationId xmlns:a16="http://schemas.microsoft.com/office/drawing/2014/main" id="{539E630A-8E3E-467F-BBB6-F1A5A6CF2746}"/>
              </a:ext>
            </a:extLst>
          </p:cNvPr>
          <p:cNvSpPr/>
          <p:nvPr/>
        </p:nvSpPr>
        <p:spPr>
          <a:xfrm>
            <a:off x="7213601" y="2509249"/>
            <a:ext cx="4248150" cy="164101"/>
          </a:xfrm>
          <a:prstGeom prst="rect">
            <a:avLst/>
          </a:prstGeom>
          <a:solidFill>
            <a:srgbClr val="FFFF00">
              <a:alpha val="28627"/>
            </a:srgbClr>
          </a:solidFill>
          <a:ln w="19050">
            <a:solidFill>
              <a:srgbClr val="FF0000"/>
            </a:solidFill>
            <a:prstDash val="sysDash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26;p40">
            <a:extLst>
              <a:ext uri="{FF2B5EF4-FFF2-40B4-BE49-F238E27FC236}">
                <a16:creationId xmlns:a16="http://schemas.microsoft.com/office/drawing/2014/main" id="{6DA0B3C1-6A2A-4D80-92D9-04EF5F6CFB08}"/>
              </a:ext>
            </a:extLst>
          </p:cNvPr>
          <p:cNvSpPr txBox="1"/>
          <p:nvPr/>
        </p:nvSpPr>
        <p:spPr>
          <a:xfrm>
            <a:off x="4392472" y="6366843"/>
            <a:ext cx="717317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Scheduled Sampling for Transformers</a:t>
            </a:r>
            <a:endParaRPr sz="1000" b="0" i="0" u="none" strike="noStrike" cap="none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E13D53-0C41-4047-8D64-B0D4CFBC0460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B7D76B1-F6BC-4B10-B4B7-A9A190D629C9}"/>
              </a:ext>
            </a:extLst>
          </p:cNvPr>
          <p:cNvSpPr/>
          <p:nvPr/>
        </p:nvSpPr>
        <p:spPr>
          <a:xfrm>
            <a:off x="335280" y="292244"/>
            <a:ext cx="5423397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성능 개선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Teacher Forcing Scheduler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295310-00F6-422C-A02F-2406236CAB73}"/>
                  </a:ext>
                </a:extLst>
              </p:cNvPr>
              <p:cNvSpPr txBox="1"/>
              <p:nvPr/>
            </p:nvSpPr>
            <p:spPr>
              <a:xfrm>
                <a:off x="2993188" y="5382252"/>
                <a:ext cx="1724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𝟏</m:t>
                        </m:r>
                      </m:e>
                      <m: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𝒔𝒕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decoder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295310-00F6-422C-A02F-2406236CA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188" y="5382252"/>
                <a:ext cx="1724065" cy="369332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54EA14-4D79-44EB-88F5-F6C09BD90106}"/>
                  </a:ext>
                </a:extLst>
              </p:cNvPr>
              <p:cNvSpPr txBox="1"/>
              <p:nvPr/>
            </p:nvSpPr>
            <p:spPr>
              <a:xfrm>
                <a:off x="5233967" y="5377026"/>
                <a:ext cx="1724065" cy="379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𝟐</m:t>
                        </m:r>
                      </m:e>
                      <m: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𝒏𝒅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decoder</a:t>
                </a:r>
                <a:endParaRPr lang="ko-KR" altLang="en-US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54EA14-4D79-44EB-88F5-F6C09BD90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967" y="5377026"/>
                <a:ext cx="1724065" cy="379784"/>
              </a:xfrm>
              <a:prstGeom prst="rect">
                <a:avLst/>
              </a:prstGeom>
              <a:blipFill>
                <a:blip r:embed="rId6"/>
                <a:stretch>
                  <a:fillRect t="-3226" b="-27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942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B195D8-721D-4412-B48E-E5C02D167B64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B5E2DCA-A1B3-4282-AD8D-DF8DFBCA6B62}"/>
              </a:ext>
            </a:extLst>
          </p:cNvPr>
          <p:cNvSpPr/>
          <p:nvPr/>
        </p:nvSpPr>
        <p:spPr>
          <a:xfrm>
            <a:off x="335280" y="292244"/>
            <a:ext cx="11510081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성능 개선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결과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B36126-31FF-4FD7-8BD8-B72BE621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045299"/>
              </p:ext>
            </p:extLst>
          </p:nvPr>
        </p:nvGraphicFramePr>
        <p:xfrm>
          <a:off x="1599304" y="1948756"/>
          <a:ext cx="9359152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3524">
                  <a:extLst>
                    <a:ext uri="{9D8B030D-6E8A-4147-A177-3AD203B41FA5}">
                      <a16:colId xmlns:a16="http://schemas.microsoft.com/office/drawing/2014/main" val="270087355"/>
                    </a:ext>
                  </a:extLst>
                </a:gridCol>
                <a:gridCol w="1853844">
                  <a:extLst>
                    <a:ext uri="{9D8B030D-6E8A-4147-A177-3AD203B41FA5}">
                      <a16:colId xmlns:a16="http://schemas.microsoft.com/office/drawing/2014/main" val="2512323494"/>
                    </a:ext>
                  </a:extLst>
                </a:gridCol>
                <a:gridCol w="3281784">
                  <a:extLst>
                    <a:ext uri="{9D8B030D-6E8A-4147-A177-3AD203B41FA5}">
                      <a16:colId xmlns:a16="http://schemas.microsoft.com/office/drawing/2014/main" val="3290938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</a:t>
                      </a:r>
                      <a:endParaRPr lang="ko-KR" altLang="en-US" sz="20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Rouge-L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solidFill>
                      <a:srgbClr val="BF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95250" marR="95250" marT="95250" marB="95250">
                    <a:solidFill>
                      <a:srgbClr val="BFB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419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BART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146M</a:t>
                      </a: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LongBART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(not pretrained)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anose="05000000000000000000" pitchFamily="2" charset="2"/>
                        </a:rPr>
                        <a:t>67M</a:t>
                      </a:r>
                      <a:endParaRPr lang="en-US" altLang="ko-KR" sz="18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LongBART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(pretrained)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anose="05000000000000000000" pitchFamily="2" charset="2"/>
                        </a:rPr>
                        <a:t>67M</a:t>
                      </a:r>
                      <a:endParaRPr lang="en-US" altLang="ko-KR" sz="180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BigBART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(doc type and TAPT) 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 153M</a:t>
                      </a:r>
                      <a:endParaRPr lang="en-US" altLang="ko-KR" sz="1800" b="0" i="0" u="none" strike="noStrike" kern="120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BigBART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(pretrained) 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 153M</a:t>
                      </a:r>
                      <a:endParaRPr lang="en-US" altLang="ko-K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34.747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27.037(</a:t>
                      </a:r>
                      <a:r>
                        <a:rPr lang="en-US" altLang="ko-KR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-7.71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32.327(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-2.42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40.987(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+6.21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36.457(</a:t>
                      </a:r>
                      <a:r>
                        <a:rPr lang="en-US" altLang="ko-KR" sz="1800" b="0" i="0" u="none" strike="noStrike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+1.71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Pretraining with Text Infilling</a:t>
                      </a: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Pretraining with Text Infilling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8972786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B524286-88DB-430A-ACC9-C147BB3DEFDD}"/>
              </a:ext>
            </a:extLst>
          </p:cNvPr>
          <p:cNvSpPr/>
          <p:nvPr/>
        </p:nvSpPr>
        <p:spPr>
          <a:xfrm rot="16200000">
            <a:off x="375940" y="2794576"/>
            <a:ext cx="2057400" cy="365760"/>
          </a:xfrm>
          <a:prstGeom prst="rect">
            <a:avLst/>
          </a:prstGeom>
          <a:solidFill>
            <a:srgbClr val="1C2137"/>
          </a:solidFill>
          <a:ln w="19050">
            <a:solidFill>
              <a:srgbClr val="1C21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Model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3B43C-AC7B-4DEB-B6ED-D62974F12340}"/>
              </a:ext>
            </a:extLst>
          </p:cNvPr>
          <p:cNvSpPr txBox="1"/>
          <p:nvPr/>
        </p:nvSpPr>
        <p:spPr>
          <a:xfrm>
            <a:off x="1798426" y="4414281"/>
            <a:ext cx="91600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LongBART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사이즈가 가장 작지만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 내에서 최대의 성능을 발휘하는  </a:t>
            </a:r>
            <a:r>
              <a:rPr lang="en-US" altLang="ko-KR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BigBART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(doc type and TAPT) Model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선정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모델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BigBART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R-Drop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Rouge-L :41.687</a:t>
            </a:r>
          </a:p>
        </p:txBody>
      </p:sp>
    </p:spTree>
    <p:extLst>
      <p:ext uri="{BB962C8B-B14F-4D97-AF65-F5344CB8AC3E}">
        <p14:creationId xmlns:p14="http://schemas.microsoft.com/office/powerpoint/2010/main" val="273329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5120419" y="2718555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4.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경량화</a:t>
            </a:r>
            <a:endParaRPr kumimoji="1" lang="x-none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973BA-4FC0-4B70-8019-1E4949A0AE15}"/>
              </a:ext>
            </a:extLst>
          </p:cNvPr>
          <p:cNvSpPr txBox="1"/>
          <p:nvPr/>
        </p:nvSpPr>
        <p:spPr>
          <a:xfrm>
            <a:off x="4332159" y="3440192"/>
            <a:ext cx="3527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#Dynamic_Quantization</a:t>
            </a:r>
          </a:p>
          <a:p>
            <a:pPr algn="ctr"/>
            <a:r>
              <a:rPr kumimoji="1" lang="en-US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#Knowledge_</a:t>
            </a:r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Distillation</a:t>
            </a: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경량화 결과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9590003-9F9D-4431-BA4A-9DAD40B568BE}"/>
              </a:ext>
            </a:extLst>
          </p:cNvPr>
          <p:cNvSpPr/>
          <p:nvPr/>
        </p:nvSpPr>
        <p:spPr>
          <a:xfrm>
            <a:off x="5329427" y="1364135"/>
            <a:ext cx="6527293" cy="2883595"/>
          </a:xfrm>
          <a:prstGeom prst="roundRect">
            <a:avLst/>
          </a:prstGeom>
          <a:solidFill>
            <a:srgbClr val="E7F0F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D566D88-A659-40F4-BDE8-55B8278AC5E3}"/>
              </a:ext>
            </a:extLst>
          </p:cNvPr>
          <p:cNvSpPr/>
          <p:nvPr/>
        </p:nvSpPr>
        <p:spPr>
          <a:xfrm>
            <a:off x="376826" y="1364136"/>
            <a:ext cx="4644570" cy="2883595"/>
          </a:xfrm>
          <a:prstGeom prst="roundRect">
            <a:avLst/>
          </a:prstGeom>
          <a:solidFill>
            <a:srgbClr val="E7F0F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6696EAAE-C085-4CDE-8B70-4324A260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5" y="1841742"/>
            <a:ext cx="3972352" cy="209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8FA37-2BB4-4683-96C2-25A5FE7E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t="18999" r="-147"/>
          <a:stretch/>
        </p:blipFill>
        <p:spPr bwMode="auto">
          <a:xfrm>
            <a:off x="5643158" y="1850311"/>
            <a:ext cx="5899831" cy="12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내용 개체 틀 3">
            <a:extLst>
              <a:ext uri="{FF2B5EF4-FFF2-40B4-BE49-F238E27FC236}">
                <a16:creationId xmlns:a16="http://schemas.microsoft.com/office/drawing/2014/main" id="{AB9F2D68-1ED7-445F-907C-7F0FB0718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604702"/>
              </p:ext>
            </p:extLst>
          </p:nvPr>
        </p:nvGraphicFramePr>
        <p:xfrm>
          <a:off x="2698784" y="4430392"/>
          <a:ext cx="6783072" cy="1394460"/>
        </p:xfrm>
        <a:graphic>
          <a:graphicData uri="http://schemas.openxmlformats.org/drawingml/2006/table">
            <a:tbl>
              <a:tblPr/>
              <a:tblGrid>
                <a:gridCol w="1430022">
                  <a:extLst>
                    <a:ext uri="{9D8B030D-6E8A-4147-A177-3AD203B41FA5}">
                      <a16:colId xmlns:a16="http://schemas.microsoft.com/office/drawing/2014/main" val="767602497"/>
                    </a:ext>
                  </a:extLst>
                </a:gridCol>
                <a:gridCol w="3001347">
                  <a:extLst>
                    <a:ext uri="{9D8B030D-6E8A-4147-A177-3AD203B41FA5}">
                      <a16:colId xmlns:a16="http://schemas.microsoft.com/office/drawing/2014/main" val="1799687069"/>
                    </a:ext>
                  </a:extLst>
                </a:gridCol>
                <a:gridCol w="2351703">
                  <a:extLst>
                    <a:ext uri="{9D8B030D-6E8A-4147-A177-3AD203B41FA5}">
                      <a16:colId xmlns:a16="http://schemas.microsoft.com/office/drawing/2014/main" val="4070566019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적용방법</a:t>
                      </a:r>
                      <a:endParaRPr lang="ko-KR" altLang="en-US" sz="18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개선사항</a:t>
                      </a:r>
                      <a:endParaRPr lang="ko-KR" altLang="en-US" sz="18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적용가능 </a:t>
                      </a:r>
                      <a:r>
                        <a:rPr lang="en-US" altLang="ko-K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Hardware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36959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</a:rPr>
                        <a:t>Int8</a:t>
                      </a:r>
                      <a:endParaRPr lang="en-US" sz="1800" dirty="0">
                        <a:effectLst/>
                        <a:latin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589.40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</a:rPr>
                        <a:t>MB → 223.58MB</a:t>
                      </a:r>
                      <a:endParaRPr lang="en-US" sz="1800" dirty="0">
                        <a:effectLst/>
                        <a:latin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</a:rPr>
                        <a:t>CPU</a:t>
                      </a:r>
                      <a:endParaRPr lang="en-US" sz="1800" dirty="0">
                        <a:effectLst/>
                        <a:latin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5380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</a:rPr>
                        <a:t>Half</a:t>
                      </a:r>
                      <a:endParaRPr lang="en-US" sz="1800" dirty="0">
                        <a:effectLst/>
                        <a:latin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589.40MB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</a:rPr>
                        <a:t> → 294.76MB</a:t>
                      </a:r>
                      <a:endParaRPr lang="en-US" sz="1800" dirty="0">
                        <a:effectLst/>
                        <a:latin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</a:rPr>
                        <a:t>GPU</a:t>
                      </a:r>
                      <a:endParaRPr lang="en-US" sz="1800" dirty="0">
                        <a:effectLst/>
                        <a:latin typeface="나눔스퀘어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67057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B83502E-E3DE-4F6F-B965-FC082AB39D6D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F4C9FDB-C5DF-42D7-A70F-5ADDECBAF8C6}"/>
              </a:ext>
            </a:extLst>
          </p:cNvPr>
          <p:cNvSpPr/>
          <p:nvPr/>
        </p:nvSpPr>
        <p:spPr>
          <a:xfrm>
            <a:off x="335280" y="292244"/>
            <a:ext cx="11510081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경량화</a:t>
            </a:r>
            <a:endParaRPr lang="en-US" altLang="ko-KR" sz="3500" b="1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Dynamic Quantization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D7DBD-38F8-4E00-8547-70F6D128A27C}"/>
              </a:ext>
            </a:extLst>
          </p:cNvPr>
          <p:cNvSpPr txBox="1"/>
          <p:nvPr/>
        </p:nvSpPr>
        <p:spPr>
          <a:xfrm>
            <a:off x="1514742" y="5878421"/>
            <a:ext cx="916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Rouge score</a:t>
            </a:r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은 유지하였으나</a:t>
            </a:r>
            <a:r>
              <a:rPr lang="en-US" altLang="ko-KR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, latency</a:t>
            </a:r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개선사항은 없었음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79A1DB-0838-4725-BBC6-EA3DFCE9B960}"/>
              </a:ext>
            </a:extLst>
          </p:cNvPr>
          <p:cNvSpPr/>
          <p:nvPr/>
        </p:nvSpPr>
        <p:spPr>
          <a:xfrm>
            <a:off x="1250358" y="1436766"/>
            <a:ext cx="2897506" cy="296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Quantization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Int8</a:t>
            </a:r>
            <a:endParaRPr lang="ko-KR" altLang="en-US" sz="2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94A741-7565-4C2D-873E-E909B28598B8}"/>
              </a:ext>
            </a:extLst>
          </p:cNvPr>
          <p:cNvSpPr/>
          <p:nvPr/>
        </p:nvSpPr>
        <p:spPr>
          <a:xfrm>
            <a:off x="6840082" y="1436766"/>
            <a:ext cx="3505983" cy="296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Quantization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Float16</a:t>
            </a:r>
            <a:endParaRPr lang="ko-KR" altLang="en-US" sz="2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419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1" name="Google Shape;326;p40">
            <a:extLst>
              <a:ext uri="{FF2B5EF4-FFF2-40B4-BE49-F238E27FC236}">
                <a16:creationId xmlns:a16="http://schemas.microsoft.com/office/drawing/2014/main" id="{5B2F4FD2-23F3-46BE-AB0D-9EA14D0F97F2}"/>
              </a:ext>
            </a:extLst>
          </p:cNvPr>
          <p:cNvSpPr txBox="1"/>
          <p:nvPr/>
        </p:nvSpPr>
        <p:spPr>
          <a:xfrm>
            <a:off x="4346917" y="6280781"/>
            <a:ext cx="717317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TinyBERT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: Distilling BERT for Natural Language Understanding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Distil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BERT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 a distilled version of BERT: smaller, faster, cheaper and lighter</a:t>
            </a:r>
            <a:endParaRPr sz="1000" b="0" i="0" u="none" strike="noStrike" cap="none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0361E7-B0A1-4633-9AE9-4336A4961E49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39061E-BBF9-4CC7-9BF9-6DC428AE013E}"/>
              </a:ext>
            </a:extLst>
          </p:cNvPr>
          <p:cNvSpPr/>
          <p:nvPr/>
        </p:nvSpPr>
        <p:spPr>
          <a:xfrm>
            <a:off x="335280" y="292244"/>
            <a:ext cx="11510081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경량화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Knowledge Distillation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3304C49-6D26-46B9-8D30-589FAF253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8" y="2360725"/>
            <a:ext cx="5477786" cy="20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764C9C7-CB3B-4E0D-86B1-0E317FCBAA91}"/>
              </a:ext>
            </a:extLst>
          </p:cNvPr>
          <p:cNvSpPr txBox="1"/>
          <p:nvPr/>
        </p:nvSpPr>
        <p:spPr>
          <a:xfrm>
            <a:off x="2358737" y="4473918"/>
            <a:ext cx="2076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Basic Distillation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35E9758F-14EE-4C7E-9712-CA8DD98E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448" y="729033"/>
            <a:ext cx="3576019" cy="369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99E2D3-BD93-4593-9025-6E717F1719DB}"/>
              </a:ext>
            </a:extLst>
          </p:cNvPr>
          <p:cNvSpPr txBox="1"/>
          <p:nvPr/>
        </p:nvSpPr>
        <p:spPr>
          <a:xfrm>
            <a:off x="7862267" y="4473918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Tiny Distillation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42D45-B9AF-4B1D-BBA8-27594D19F7F0}"/>
              </a:ext>
            </a:extLst>
          </p:cNvPr>
          <p:cNvSpPr txBox="1"/>
          <p:nvPr/>
        </p:nvSpPr>
        <p:spPr>
          <a:xfrm>
            <a:off x="-36262" y="5218883"/>
            <a:ext cx="121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성능이 좋은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teacher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모델로부터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student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학습</a:t>
            </a:r>
          </a:p>
        </p:txBody>
      </p:sp>
    </p:spTree>
    <p:extLst>
      <p:ext uri="{BB962C8B-B14F-4D97-AF65-F5344CB8AC3E}">
        <p14:creationId xmlns:p14="http://schemas.microsoft.com/office/powerpoint/2010/main" val="151403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4461258" y="2720824"/>
            <a:ext cx="326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Introduction</a:t>
            </a:r>
            <a:endParaRPr kumimoji="1" lang="x-none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896F9-736D-443A-8E31-CC879721F82D}"/>
              </a:ext>
            </a:extLst>
          </p:cNvPr>
          <p:cNvSpPr txBox="1"/>
          <p:nvPr/>
        </p:nvSpPr>
        <p:spPr>
          <a:xfrm>
            <a:off x="4893588" y="3442458"/>
            <a:ext cx="24048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#team 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소개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협업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주제</a:t>
            </a:r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_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선정</a:t>
            </a:r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_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배경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아키텍처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kumimoji="1" lang="en-US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시연영상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223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0361E7-B0A1-4633-9AE9-4336A4961E49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39061E-BBF9-4CC7-9BF9-6DC428AE013E}"/>
              </a:ext>
            </a:extLst>
          </p:cNvPr>
          <p:cNvSpPr/>
          <p:nvPr/>
        </p:nvSpPr>
        <p:spPr>
          <a:xfrm>
            <a:off x="335280" y="292244"/>
            <a:ext cx="11510081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경량화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ACA935-AF6E-4EF6-84A1-FE07961327DB}"/>
              </a:ext>
            </a:extLst>
          </p:cNvPr>
          <p:cNvGrpSpPr/>
          <p:nvPr/>
        </p:nvGrpSpPr>
        <p:grpSpPr>
          <a:xfrm>
            <a:off x="1009965" y="2898008"/>
            <a:ext cx="10226038" cy="3116898"/>
            <a:chOff x="1009965" y="2898008"/>
            <a:chExt cx="10226038" cy="31168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2D87FAD-E9C6-448F-A159-0068D2443450}"/>
                </a:ext>
              </a:extLst>
            </p:cNvPr>
            <p:cNvSpPr/>
            <p:nvPr/>
          </p:nvSpPr>
          <p:spPr>
            <a:xfrm>
              <a:off x="1009966" y="3065937"/>
              <a:ext cx="10226037" cy="2948969"/>
            </a:xfrm>
            <a:prstGeom prst="roundRect">
              <a:avLst>
                <a:gd name="adj" fmla="val 7912"/>
              </a:avLst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15" name="내용 개체 틀 3">
              <a:extLst>
                <a:ext uri="{FF2B5EF4-FFF2-40B4-BE49-F238E27FC236}">
                  <a16:creationId xmlns:a16="http://schemas.microsoft.com/office/drawing/2014/main" id="{AB9F2D68-1ED7-445F-907C-7F0FB0718A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21599632"/>
                </p:ext>
              </p:extLst>
            </p:nvPr>
          </p:nvGraphicFramePr>
          <p:xfrm>
            <a:off x="1304332" y="3705070"/>
            <a:ext cx="4431369" cy="1889760"/>
          </p:xfrm>
          <a:graphic>
            <a:graphicData uri="http://schemas.openxmlformats.org/drawingml/2006/table">
              <a:tbl>
                <a:tblPr/>
                <a:tblGrid>
                  <a:gridCol w="2206159">
                    <a:extLst>
                      <a:ext uri="{9D8B030D-6E8A-4147-A177-3AD203B41FA5}">
                        <a16:colId xmlns:a16="http://schemas.microsoft.com/office/drawing/2014/main" val="767602497"/>
                      </a:ext>
                    </a:extLst>
                  </a:gridCol>
                  <a:gridCol w="2225210">
                    <a:extLst>
                      <a:ext uri="{9D8B030D-6E8A-4147-A177-3AD203B41FA5}">
                        <a16:colId xmlns:a16="http://schemas.microsoft.com/office/drawing/2014/main" val="1799687069"/>
                      </a:ext>
                    </a:extLst>
                  </a:gridCol>
                </a:tblGrid>
                <a:tr h="438150"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ko-KR" alt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적용방법</a:t>
                        </a:r>
                        <a:endParaRPr lang="ko-KR" altLang="en-US" sz="20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a:txBody>
                    <a:tcPr marL="95250" marR="95250" marT="95250" marB="95250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ko-KR" alt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결과</a:t>
                        </a:r>
                        <a:r>
                          <a:rPr lang="en-US" altLang="ko-KR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(Rouge-L)</a:t>
                        </a:r>
                        <a:endParaRPr lang="ko-KR" altLang="en-US" sz="20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a:txBody>
                    <a:tcPr marL="95250" marR="95250" marT="95250" marB="95250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614369598"/>
                    </a:ext>
                  </a:extLst>
                </a:tr>
                <a:tr h="438150">
                  <a:tc>
                    <a:txBody>
                      <a:bodyPr/>
                      <a:lstStyle/>
                      <a:p>
                        <a:pPr marL="0" marR="0" indent="0" algn="ctr" defTabSz="914400" rtl="0" eaLnBrk="1" fontAlgn="t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800" dirty="0"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Student Model</a:t>
                        </a:r>
                      </a:p>
                    </a:txBody>
                    <a:tcPr marL="95250" marR="95250" marT="95250" marB="95250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1800" dirty="0"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37.889</a:t>
                        </a:r>
                      </a:p>
                    </a:txBody>
                    <a:tcPr marL="95250" marR="95250" marT="95250" marB="95250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24720254"/>
                    </a:ext>
                  </a:extLst>
                </a:tr>
                <a:tr h="438150">
                  <a:tc>
                    <a:txBody>
                      <a:bodyPr/>
                      <a:lstStyle/>
                      <a:p>
                        <a:pPr marL="0" marR="0" indent="0" algn="ctr" defTabSz="914400" rtl="0" eaLnBrk="1" fontAlgn="t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Basic Distillation</a:t>
                        </a:r>
                        <a:endParaRPr lang="en-US" altLang="ko-KR" sz="18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a:txBody>
                    <a:tcPr marL="95250" marR="95250" marT="95250" marB="95250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18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+ 1.621</a:t>
                        </a:r>
                        <a:endParaRPr lang="en-US" altLang="ko-KR" sz="1800" b="1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a:txBody>
                    <a:tcPr marL="95250" marR="95250" marT="95250" marB="95250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63495380"/>
                    </a:ext>
                  </a:extLst>
                </a:tr>
                <a:tr h="438150"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Tiny Distillation</a:t>
                        </a:r>
                        <a:endParaRPr lang="en-US" altLang="ko-KR" sz="18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a:txBody>
                    <a:tcPr marL="95250" marR="95250" marT="95250" marB="95250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1800" b="1" dirty="0">
                            <a:solidFill>
                              <a:srgbClr val="FF0000"/>
                            </a:solidFill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+</a:t>
                        </a:r>
                        <a:r>
                          <a:rPr lang="en-US" altLang="ko-KR" sz="1800" b="1" baseline="0" dirty="0">
                            <a:solidFill>
                              <a:srgbClr val="FF0000"/>
                            </a:solidFill>
                            <a:effectLst/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 1.783</a:t>
                        </a:r>
                        <a:endParaRPr lang="ko-KR" altLang="en-US" sz="1800" b="1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a:txBody>
                    <a:tcPr marL="95250" marR="95250" marT="95250" marB="95250">
                      <a:lnL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46670574"/>
                    </a:ext>
                  </a:extLst>
                </a:tr>
              </a:tbl>
            </a:graphicData>
          </a:graphic>
        </p:graphicFrame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883" y="3372526"/>
              <a:ext cx="3110830" cy="25479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613EB0-17D4-4233-8DA8-2E35BBBCA847}"/>
                </a:ext>
              </a:extLst>
            </p:cNvPr>
            <p:cNvSpPr/>
            <p:nvPr/>
          </p:nvSpPr>
          <p:spPr>
            <a:xfrm>
              <a:off x="1009965" y="2898008"/>
              <a:ext cx="10226037" cy="365760"/>
            </a:xfrm>
            <a:prstGeom prst="rect">
              <a:avLst/>
            </a:prstGeom>
            <a:solidFill>
              <a:srgbClr val="1C2137"/>
            </a:solidFill>
            <a:ln w="19050">
              <a:solidFill>
                <a:srgbClr val="1C2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FFFF00"/>
                  </a:solidFill>
                </a:rPr>
                <a:t>Distillation</a:t>
              </a:r>
              <a:endParaRPr lang="ko-KR" altLang="en-US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052FEF-8DF9-4890-9FE5-B8361C5BF7BA}"/>
              </a:ext>
            </a:extLst>
          </p:cNvPr>
          <p:cNvGrpSpPr/>
          <p:nvPr/>
        </p:nvGrpSpPr>
        <p:grpSpPr>
          <a:xfrm>
            <a:off x="1009966" y="1257720"/>
            <a:ext cx="10226037" cy="1403430"/>
            <a:chOff x="1009965" y="1257720"/>
            <a:chExt cx="10226037" cy="140343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67F92CA-4DED-40D4-9448-9EB76DC2188D}"/>
                </a:ext>
              </a:extLst>
            </p:cNvPr>
            <p:cNvSpPr/>
            <p:nvPr/>
          </p:nvSpPr>
          <p:spPr>
            <a:xfrm>
              <a:off x="6331950" y="1543950"/>
              <a:ext cx="4904052" cy="1111750"/>
            </a:xfrm>
            <a:prstGeom prst="roundRect">
              <a:avLst/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400.07MB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itchFamily="2" charset="2"/>
                </a:rPr>
                <a:t>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200.08MB(</a:t>
              </a:r>
              <a:r>
                <a:rPr lang="en-US" altLang="ko-KR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50% </a:t>
              </a:r>
              <a:r>
                <a:rPr lang="ko-KR" altLang="en-US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경량화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07B8CC4-84FF-4B05-975F-B513BA6CDF6A}"/>
                </a:ext>
              </a:extLst>
            </p:cNvPr>
            <p:cNvSpPr/>
            <p:nvPr/>
          </p:nvSpPr>
          <p:spPr>
            <a:xfrm>
              <a:off x="1009965" y="1549400"/>
              <a:ext cx="4904052" cy="1111750"/>
            </a:xfrm>
            <a:prstGeom prst="roundRect">
              <a:avLst/>
            </a:prstGeom>
            <a:solidFill>
              <a:srgbClr val="E7F0F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589.40MB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itchFamily="2" charset="2"/>
                </a:rPr>
                <a:t> 400.07MB( </a:t>
              </a:r>
              <a:r>
                <a:rPr lang="en-US" altLang="ko-KR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itchFamily="2" charset="2"/>
                </a:rPr>
                <a:t>32% </a:t>
              </a:r>
              <a:r>
                <a:rPr lang="ko-KR" altLang="en-US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itchFamily="2" charset="2"/>
                </a:rPr>
                <a:t>경량화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itchFamily="2" charset="2"/>
                </a:rPr>
                <a:t>)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13ms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itchFamily="2" charset="2"/>
                </a:rPr>
                <a:t> 6.8ms(</a:t>
              </a:r>
              <a:r>
                <a:rPr lang="en-US" altLang="ko-KR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itchFamily="2" charset="2"/>
                </a:rPr>
                <a:t>48% </a:t>
              </a:r>
              <a:r>
                <a:rPr lang="ko-KR" altLang="en-US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itchFamily="2" charset="2"/>
                </a:rPr>
                <a:t>감축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itchFamily="2" charset="2"/>
                </a:rPr>
                <a:t>)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99C030-02BB-4670-9E5A-CC2DFCE0BE94}"/>
                </a:ext>
              </a:extLst>
            </p:cNvPr>
            <p:cNvSpPr/>
            <p:nvPr/>
          </p:nvSpPr>
          <p:spPr>
            <a:xfrm>
              <a:off x="6331950" y="1257720"/>
              <a:ext cx="4904052" cy="365760"/>
            </a:xfrm>
            <a:prstGeom prst="rect">
              <a:avLst/>
            </a:prstGeom>
            <a:solidFill>
              <a:srgbClr val="1C2137"/>
            </a:solidFill>
            <a:ln w="19050">
              <a:solidFill>
                <a:srgbClr val="1C2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FFFF00"/>
                  </a:solidFill>
                </a:rPr>
                <a:t>Dynamic Quantization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FF6DBF-2A3D-4458-8377-5314C8FC3EA9}"/>
                </a:ext>
              </a:extLst>
            </p:cNvPr>
            <p:cNvSpPr/>
            <p:nvPr/>
          </p:nvSpPr>
          <p:spPr>
            <a:xfrm>
              <a:off x="1009965" y="1263170"/>
              <a:ext cx="4904052" cy="365760"/>
            </a:xfrm>
            <a:prstGeom prst="rect">
              <a:avLst/>
            </a:prstGeom>
            <a:solidFill>
              <a:srgbClr val="1C2137"/>
            </a:solidFill>
            <a:ln w="19050">
              <a:solidFill>
                <a:srgbClr val="1C2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FFFF00"/>
                  </a:solidFill>
                </a:rPr>
                <a:t>Pruning(Student </a:t>
              </a:r>
              <a:r>
                <a:rPr lang="en-US" altLang="ko-KR" b="1">
                  <a:solidFill>
                    <a:srgbClr val="FFFF00"/>
                  </a:solidFill>
                </a:rPr>
                <a:t>Model)</a:t>
              </a:r>
              <a:endParaRPr lang="en-US" altLang="ko-KR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39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4642718" y="2718556"/>
            <a:ext cx="2906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5.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더 나아가기</a:t>
            </a:r>
            <a:endParaRPr kumimoji="1" lang="x-none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94BF2-255D-4DC4-99DE-13D9850055CF}"/>
              </a:ext>
            </a:extLst>
          </p:cNvPr>
          <p:cNvSpPr txBox="1"/>
          <p:nvPr/>
        </p:nvSpPr>
        <p:spPr>
          <a:xfrm>
            <a:off x="4974347" y="3440191"/>
            <a:ext cx="224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시각화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#ElasticSearch</a:t>
            </a:r>
          </a:p>
        </p:txBody>
      </p:sp>
    </p:spTree>
    <p:extLst>
      <p:ext uri="{BB962C8B-B14F-4D97-AF65-F5344CB8AC3E}">
        <p14:creationId xmlns:p14="http://schemas.microsoft.com/office/powerpoint/2010/main" val="733697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9" name="Google Shape;421;p50">
            <a:extLst>
              <a:ext uri="{FF2B5EF4-FFF2-40B4-BE49-F238E27FC236}">
                <a16:creationId xmlns:a16="http://schemas.microsoft.com/office/drawing/2014/main" id="{B1B3551C-6A61-4F4D-8FA8-21339DFD23D3}"/>
              </a:ext>
            </a:extLst>
          </p:cNvPr>
          <p:cNvSpPr txBox="1"/>
          <p:nvPr/>
        </p:nvSpPr>
        <p:spPr>
          <a:xfrm>
            <a:off x="1419415" y="1793551"/>
            <a:ext cx="9353171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altLang="en-US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 제목</a:t>
            </a:r>
            <a:r>
              <a:rPr lang="en-US" altLang="ko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수도권 지역의 수출입 컨테이너 화물에 대한 최적 복합운송 네트워크 탐색에 관한 연구</a:t>
            </a:r>
            <a:endParaRPr lang="en-US" altLang="ko" b="1" dirty="0">
              <a:highlight>
                <a:srgbClr val="FFFF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422;p50">
            <a:extLst>
              <a:ext uri="{FF2B5EF4-FFF2-40B4-BE49-F238E27FC236}">
                <a16:creationId xmlns:a16="http://schemas.microsoft.com/office/drawing/2014/main" id="{FA0A7C45-6500-41AA-9FD7-565D6E91B6A7}"/>
              </a:ext>
            </a:extLst>
          </p:cNvPr>
          <p:cNvSpPr txBox="1"/>
          <p:nvPr/>
        </p:nvSpPr>
        <p:spPr>
          <a:xfrm>
            <a:off x="1419414" y="1377411"/>
            <a:ext cx="959148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원문 제목</a:t>
            </a:r>
            <a:r>
              <a:rPr lang="en-US" altLang="ko" b="1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Malgun Gothic"/>
              </a:rPr>
              <a:t>유전알고리즘을 이용한 </a:t>
            </a:r>
            <a:r>
              <a:rPr lang="ko-KR" altLang="en-US" b="1" dirty="0" err="1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Malgun Gothic"/>
              </a:rPr>
              <a:t>복합운송최적화모형에</a:t>
            </a:r>
            <a:r>
              <a:rPr lang="ko-KR" altLang="en-US" b="1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sym typeface="Malgun Gothic"/>
              </a:rPr>
              <a:t> 관한 연구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B195D8-721D-4412-B48E-E5C02D167B64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B5E2DCA-A1B3-4282-AD8D-DF8DFBCA6B62}"/>
              </a:ext>
            </a:extLst>
          </p:cNvPr>
          <p:cNvSpPr/>
          <p:nvPr/>
        </p:nvSpPr>
        <p:spPr>
          <a:xfrm>
            <a:off x="335280" y="292244"/>
            <a:ext cx="11510081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더 나아가기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시각화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767EB7-D0E3-4276-8F6E-D2BAB6691F51}"/>
              </a:ext>
            </a:extLst>
          </p:cNvPr>
          <p:cNvGrpSpPr/>
          <p:nvPr/>
        </p:nvGrpSpPr>
        <p:grpSpPr>
          <a:xfrm>
            <a:off x="190939" y="2322909"/>
            <a:ext cx="8694878" cy="1002168"/>
            <a:chOff x="190939" y="2322909"/>
            <a:chExt cx="8694878" cy="1002168"/>
          </a:xfrm>
        </p:grpSpPr>
        <p:sp>
          <p:nvSpPr>
            <p:cNvPr id="13" name="Google Shape;423;p50">
              <a:extLst>
                <a:ext uri="{FF2B5EF4-FFF2-40B4-BE49-F238E27FC236}">
                  <a16:creationId xmlns:a16="http://schemas.microsoft.com/office/drawing/2014/main" id="{5DBCAA08-C232-4C7B-A1F9-13269DC8BCC1}"/>
                </a:ext>
              </a:extLst>
            </p:cNvPr>
            <p:cNvSpPr txBox="1"/>
            <p:nvPr/>
          </p:nvSpPr>
          <p:spPr>
            <a:xfrm>
              <a:off x="190939" y="2322909"/>
              <a:ext cx="1774185" cy="657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ko" b="1" dirty="0">
                  <a:highlight>
                    <a:srgbClr val="FFFFFF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highlight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CC0BC2-A536-45FB-934C-4B7B7C70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6431" y="2385384"/>
              <a:ext cx="6969386" cy="93969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E2369F-253E-47E8-821B-8B27429F31FC}"/>
              </a:ext>
            </a:extLst>
          </p:cNvPr>
          <p:cNvGrpSpPr/>
          <p:nvPr/>
        </p:nvGrpSpPr>
        <p:grpSpPr>
          <a:xfrm>
            <a:off x="4593514" y="2801057"/>
            <a:ext cx="7154060" cy="2817784"/>
            <a:chOff x="4593514" y="2801057"/>
            <a:chExt cx="7154060" cy="2817784"/>
          </a:xfrm>
        </p:grpSpPr>
        <p:sp>
          <p:nvSpPr>
            <p:cNvPr id="14" name="Google Shape;424;p50">
              <a:extLst>
                <a:ext uri="{FF2B5EF4-FFF2-40B4-BE49-F238E27FC236}">
                  <a16:creationId xmlns:a16="http://schemas.microsoft.com/office/drawing/2014/main" id="{B0E458F8-0CAC-41C2-A37A-2BAB3D7CF927}"/>
                </a:ext>
              </a:extLst>
            </p:cNvPr>
            <p:cNvSpPr txBox="1"/>
            <p:nvPr/>
          </p:nvSpPr>
          <p:spPr>
            <a:xfrm>
              <a:off x="10118613" y="2801057"/>
              <a:ext cx="1628961" cy="657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" b="1" dirty="0">
                  <a:highlight>
                    <a:srgbClr val="FFFFFF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2D heatmap</a:t>
              </a:r>
              <a:endParaRPr lang="en-US" altLang="ko" b="1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283118F-5A4D-4829-8F98-0C24DEEB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3514" y="3286585"/>
              <a:ext cx="7154059" cy="233225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726EB-D317-4720-8F30-0600743423BC}"/>
              </a:ext>
            </a:extLst>
          </p:cNvPr>
          <p:cNvGrpSpPr/>
          <p:nvPr/>
        </p:nvGrpSpPr>
        <p:grpSpPr>
          <a:xfrm>
            <a:off x="471825" y="3187368"/>
            <a:ext cx="4476335" cy="3378388"/>
            <a:chOff x="471825" y="3187368"/>
            <a:chExt cx="4476335" cy="337838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D7DA49A-0335-4F52-B7E2-921594723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825" y="3187368"/>
              <a:ext cx="3412782" cy="3378388"/>
            </a:xfrm>
            <a:prstGeom prst="rect">
              <a:avLst/>
            </a:prstGeom>
          </p:spPr>
        </p:pic>
        <p:sp>
          <p:nvSpPr>
            <p:cNvPr id="21" name="Google Shape;423;p50">
              <a:extLst>
                <a:ext uri="{FF2B5EF4-FFF2-40B4-BE49-F238E27FC236}">
                  <a16:creationId xmlns:a16="http://schemas.microsoft.com/office/drawing/2014/main" id="{4B563977-CF8D-45BD-BEAE-38F089E15235}"/>
                </a:ext>
              </a:extLst>
            </p:cNvPr>
            <p:cNvSpPr txBox="1"/>
            <p:nvPr/>
          </p:nvSpPr>
          <p:spPr>
            <a:xfrm>
              <a:off x="3173975" y="5775832"/>
              <a:ext cx="1774185" cy="657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ko" b="1" dirty="0">
                  <a:highlight>
                    <a:srgbClr val="FFFFFF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Network graph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BB78AB-5C56-49E2-9527-F58C1AE41302}"/>
              </a:ext>
            </a:extLst>
          </p:cNvPr>
          <p:cNvSpPr txBox="1"/>
          <p:nvPr/>
        </p:nvSpPr>
        <p:spPr>
          <a:xfrm>
            <a:off x="346639" y="6338100"/>
            <a:ext cx="2702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1200" b="0" i="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boostcamp</a:t>
            </a:r>
            <a:r>
              <a:rPr kumimoji="1" lang="en-US" altLang="x-none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AI Tech </a:t>
            </a:r>
            <a:r>
              <a:rPr kumimoji="1" lang="en-US" altLang="ko-KR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kumimoji="1" lang="ko-KR" altLang="en-US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x-none" sz="1200" b="0" i="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Networking Day</a:t>
            </a:r>
            <a:endParaRPr kumimoji="1" lang="x-none" altLang="en-US" sz="1200" b="0" i="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22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795" y="1826231"/>
            <a:ext cx="6988893" cy="320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B195D8-721D-4412-B48E-E5C02D167B64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B5E2DCA-A1B3-4282-AD8D-DF8DFBCA6B62}"/>
              </a:ext>
            </a:extLst>
          </p:cNvPr>
          <p:cNvSpPr/>
          <p:nvPr/>
        </p:nvSpPr>
        <p:spPr>
          <a:xfrm>
            <a:off x="335281" y="292244"/>
            <a:ext cx="2881256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더 나아가기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ElasticSearch</a:t>
            </a:r>
            <a:endParaRPr lang="ko-KR" altLang="en-US" sz="25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E42A2-3987-4372-B18A-CB5F12610C40}"/>
              </a:ext>
            </a:extLst>
          </p:cNvPr>
          <p:cNvSpPr txBox="1"/>
          <p:nvPr/>
        </p:nvSpPr>
        <p:spPr>
          <a:xfrm>
            <a:off x="4834" y="5588215"/>
            <a:ext cx="121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보유 데이터 중 </a:t>
            </a:r>
            <a:r>
              <a:rPr lang="ko-KR" altLang="en-US" dirty="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유사한 문서의 제목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통해 생성된 제목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비교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24F844-72D8-42EC-BD8B-D8845A63A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50" y="1567142"/>
            <a:ext cx="2323447" cy="402107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D0A12C6-7F71-405C-B8FF-49E1D1EBD4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2499" y="3228351"/>
            <a:ext cx="1682511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859264-22E8-4CB0-8230-EFF82A1E238B}"/>
              </a:ext>
            </a:extLst>
          </p:cNvPr>
          <p:cNvSpPr txBox="1"/>
          <p:nvPr/>
        </p:nvSpPr>
        <p:spPr>
          <a:xfrm>
            <a:off x="3255132" y="3536576"/>
            <a:ext cx="133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BM25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983D9F-64CE-4420-B9DE-FC6147606A50}"/>
              </a:ext>
            </a:extLst>
          </p:cNvPr>
          <p:cNvSpPr/>
          <p:nvPr/>
        </p:nvSpPr>
        <p:spPr>
          <a:xfrm>
            <a:off x="4809572" y="2883543"/>
            <a:ext cx="6993942" cy="1626811"/>
          </a:xfrm>
          <a:prstGeom prst="roundRect">
            <a:avLst/>
          </a:prstGeom>
          <a:solidFill>
            <a:srgbClr val="E7F0F8">
              <a:alpha val="0"/>
            </a:srgbClr>
          </a:solidFill>
          <a:ln w="19050">
            <a:solidFill>
              <a:srgbClr val="1C213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highlight>
                  <a:srgbClr val="492EC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유사 문서 내용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3ED932-C955-462C-AB65-EFC994F8310B}"/>
              </a:ext>
            </a:extLst>
          </p:cNvPr>
          <p:cNvSpPr/>
          <p:nvPr/>
        </p:nvSpPr>
        <p:spPr>
          <a:xfrm>
            <a:off x="5098966" y="2617879"/>
            <a:ext cx="3546411" cy="238062"/>
          </a:xfrm>
          <a:prstGeom prst="roundRect">
            <a:avLst/>
          </a:prstGeom>
          <a:noFill/>
          <a:ln w="19050">
            <a:solidFill>
              <a:srgbClr val="7B68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2D76321-1139-4828-9534-4EC1041F98BB}"/>
              </a:ext>
            </a:extLst>
          </p:cNvPr>
          <p:cNvSpPr/>
          <p:nvPr/>
        </p:nvSpPr>
        <p:spPr>
          <a:xfrm>
            <a:off x="4840400" y="1825058"/>
            <a:ext cx="2556993" cy="23637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래픽 22" descr="시계 방향으로 굽은 줄 화살표 단색으로 채워진">
            <a:extLst>
              <a:ext uri="{FF2B5EF4-FFF2-40B4-BE49-F238E27FC236}">
                <a16:creationId xmlns:a16="http://schemas.microsoft.com/office/drawing/2014/main" id="{905715A2-F9E8-42D1-B423-83695C9690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486112" flipH="1">
            <a:off x="3286673" y="3460352"/>
            <a:ext cx="1295678" cy="12956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8D53238-52A9-4B50-92C4-42D21F47F1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95" y="4259158"/>
            <a:ext cx="859117" cy="859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3DFD61-EAB7-42F0-9BF8-E9046D82ABFF}"/>
              </a:ext>
            </a:extLst>
          </p:cNvPr>
          <p:cNvSpPr txBox="1"/>
          <p:nvPr/>
        </p:nvSpPr>
        <p:spPr>
          <a:xfrm>
            <a:off x="5500038" y="2313970"/>
            <a:ext cx="2806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highlight>
                  <a:srgbClr val="492EC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유사 문서의 제목</a:t>
            </a:r>
            <a:endParaRPr lang="en-US" altLang="ko-KR" sz="1600" dirty="0">
              <a:solidFill>
                <a:srgbClr val="FFFF00"/>
              </a:solidFill>
              <a:highlight>
                <a:srgbClr val="492EC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939F1EC-2604-4242-8727-644ED861C67F}"/>
              </a:ext>
            </a:extLst>
          </p:cNvPr>
          <p:cNvSpPr/>
          <p:nvPr/>
        </p:nvSpPr>
        <p:spPr>
          <a:xfrm flipH="1">
            <a:off x="554374" y="1825058"/>
            <a:ext cx="2323446" cy="3763157"/>
          </a:xfrm>
          <a:prstGeom prst="roundRect">
            <a:avLst/>
          </a:prstGeom>
          <a:noFill/>
          <a:ln w="19050">
            <a:solidFill>
              <a:srgbClr val="1C213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highlight>
                  <a:srgbClr val="492EC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문서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30D4B-B22F-4689-9E41-03B6D8002B28}"/>
              </a:ext>
            </a:extLst>
          </p:cNvPr>
          <p:cNvSpPr txBox="1"/>
          <p:nvPr/>
        </p:nvSpPr>
        <p:spPr>
          <a:xfrm>
            <a:off x="4692747" y="1550158"/>
            <a:ext cx="2806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highlight>
                  <a:srgbClr val="492EC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 제목</a:t>
            </a:r>
            <a:endParaRPr lang="en-US" altLang="ko-KR" sz="1600" dirty="0">
              <a:solidFill>
                <a:srgbClr val="FFFF00"/>
              </a:solidFill>
              <a:highlight>
                <a:srgbClr val="492EC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3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5330406" y="2718555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6.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회고</a:t>
            </a:r>
            <a:endParaRPr kumimoji="1" lang="x-none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5884D-6421-45C2-B868-D05C776101A5}"/>
              </a:ext>
            </a:extLst>
          </p:cNvPr>
          <p:cNvSpPr txBox="1"/>
          <p:nvPr/>
        </p:nvSpPr>
        <p:spPr>
          <a:xfrm>
            <a:off x="5633374" y="344019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#</a:t>
            </a:r>
            <a:r>
              <a:rPr kumimoji="1" lang="ko-KR" altLang="en-US" sz="2400" dirty="0">
                <a:solidFill>
                  <a:srgbClr val="644DD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회고</a:t>
            </a:r>
            <a:endParaRPr kumimoji="1" lang="en-US" altLang="ko-KR" sz="2400" dirty="0">
              <a:solidFill>
                <a:srgbClr val="644DD6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494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835FB43D-3158-49B0-BBE4-829EE46DE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96" y="1323186"/>
            <a:ext cx="10923032" cy="4892751"/>
          </a:xfrm>
        </p:spPr>
        <p:txBody>
          <a:bodyPr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ko-KR" altLang="en-US" sz="20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잘한 점</a:t>
            </a:r>
            <a:endParaRPr lang="en-US" altLang="ko-KR" sz="20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800"/>
              </a:spcBef>
            </a:pP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 데이터셋에서 좋은 성능을 보인 성능 개선 방법론에 대해 다양한 시도를 함</a:t>
            </a:r>
            <a:endParaRPr lang="en-US" altLang="ko-KR" sz="1800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800"/>
              </a:spcBef>
            </a:pP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개개인의 역량 파악을 통해 각 태스크 별로 정확한 일정 관리가 이뤄짐</a:t>
            </a:r>
            <a:endParaRPr lang="en-US" altLang="ko-KR" sz="1800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800"/>
              </a:spcBef>
            </a:pP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전 과정에 대한 기록 및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/notion/google sheet/</a:t>
            </a:r>
            <a:r>
              <a:rPr lang="en-US" altLang="ko-KR" sz="1800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wandb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통한 협업이 원활히 이뤄짐</a:t>
            </a:r>
            <a:endParaRPr lang="en-US" altLang="ko-KR" sz="1800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800"/>
              </a:spcBef>
            </a:pP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대회에서 각자 다뤄보지 못한 태스크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model,data,visualization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충분히 </a:t>
            </a:r>
            <a:r>
              <a:rPr lang="ko-KR" altLang="en-US" sz="1800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다뤄봄으로써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개인의 역량이 강화됨</a:t>
            </a:r>
            <a:endParaRPr lang="en-US" altLang="ko-KR" sz="1800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아쉬운 점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800"/>
              </a:spcBef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 Rouge Score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평가 방법 오류를 늦게 파악하여 전체 성능 파악이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늦어짐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800"/>
              </a:spcBef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Unstructured Pruning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모델에 적용해보지 못함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ko-KR" altLang="en-US" sz="18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방향</a:t>
            </a:r>
            <a:endParaRPr lang="en-US" altLang="ko-KR" sz="18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800"/>
              </a:spcBef>
            </a:pP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증량 시 성능 개선 및 </a:t>
            </a:r>
            <a:r>
              <a:rPr lang="en-US" altLang="ko-KR" sz="1800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LongBART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Pretraining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가능할 것으로 판단됨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BART 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이외에 다양한 모델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(T5,PEGASUS, switch transformers 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시도를 통해 성능 개선 및 적용 범위를 확대시킬 수 있을 것이라 판단됨</a:t>
            </a:r>
            <a:endParaRPr lang="en-US" altLang="ko-KR" sz="1800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800"/>
              </a:spcBef>
            </a:pP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요약만 진행했지만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추출요약을 수행 후 시도를 했더라면 더 좋은 모델이 구현됐을 것으로 판단됨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BERTsum</a:t>
            </a:r>
            <a:r>
              <a:rPr lang="en-US" altLang="ko-KR" sz="18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7A54B-CD2C-49F3-B59C-E84BEBEBEDFC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BC066F-46F3-4A00-A599-8ADA48560E42}"/>
              </a:ext>
            </a:extLst>
          </p:cNvPr>
          <p:cNvSpPr/>
          <p:nvPr/>
        </p:nvSpPr>
        <p:spPr>
          <a:xfrm>
            <a:off x="335280" y="292244"/>
            <a:ext cx="11510081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회고</a:t>
            </a:r>
            <a:endParaRPr lang="en-US" altLang="ko-KR" sz="3500" b="1" dirty="0"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633DD6"/>
                </a:solidFill>
              </a:rPr>
              <a:t>회고</a:t>
            </a:r>
            <a:endParaRPr lang="ko-KR" altLang="en-US" sz="24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4780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79C3E6-F084-48A9-B240-27C9385DE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E422598-3282-4258-AD3B-FF1862B3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42" y="702595"/>
            <a:ext cx="4564745" cy="28711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1CD4CF-C994-4D47-8171-A78DEB5D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25" y="1171868"/>
            <a:ext cx="7702753" cy="2960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AA775-B7C6-41B4-B48C-86ACE9C15238}"/>
              </a:ext>
            </a:extLst>
          </p:cNvPr>
          <p:cNvSpPr txBox="1"/>
          <p:nvPr/>
        </p:nvSpPr>
        <p:spPr>
          <a:xfrm>
            <a:off x="324639" y="702595"/>
            <a:ext cx="7702753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000" b="1" i="1" u="sng" dirty="0">
                <a:solidFill>
                  <a:srgbClr val="644DD6"/>
                </a:solidFill>
                <a:latin typeface="NanumSquareR"/>
              </a:rPr>
              <a:t>Title : </a:t>
            </a:r>
            <a:r>
              <a:rPr lang="ko-KR" altLang="en-US" sz="3000" b="1" i="1" u="sng" dirty="0" err="1">
                <a:solidFill>
                  <a:srgbClr val="644DD6"/>
                </a:solidFill>
                <a:latin typeface="NanumSquareR"/>
              </a:rPr>
              <a:t>부스트캠프</a:t>
            </a:r>
            <a:r>
              <a:rPr lang="en-US" altLang="ko-KR" sz="3000" b="1" i="1" u="sng" dirty="0">
                <a:solidFill>
                  <a:srgbClr val="644DD6"/>
                </a:solidFill>
                <a:latin typeface="NanumSquareR"/>
              </a:rPr>
              <a:t>, </a:t>
            </a:r>
            <a:r>
              <a:rPr lang="ko-KR" altLang="en-US" sz="3000" b="1" i="1" u="sng" dirty="0">
                <a:solidFill>
                  <a:srgbClr val="644DD6"/>
                </a:solidFill>
                <a:latin typeface="NanumSquareR"/>
              </a:rPr>
              <a:t>지속 가능한 개발자를 꿈꾸며</a:t>
            </a:r>
            <a:endParaRPr lang="en-US" altLang="ko-KR" sz="3000" b="1" i="1" u="sng" dirty="0">
              <a:solidFill>
                <a:srgbClr val="644DD6"/>
              </a:solidFill>
              <a:effectLst/>
              <a:latin typeface="NanumSquar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54E503-5092-4383-A73E-2B7E0A25DFAF}"/>
              </a:ext>
            </a:extLst>
          </p:cNvPr>
          <p:cNvSpPr txBox="1"/>
          <p:nvPr/>
        </p:nvSpPr>
        <p:spPr>
          <a:xfrm>
            <a:off x="2244624" y="4870668"/>
            <a:ext cx="770275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NanumSquareR"/>
              </a:rPr>
              <a:t>감사합니다</a:t>
            </a:r>
            <a:endParaRPr lang="en-US" altLang="ko-KR" sz="4000" b="1" dirty="0">
              <a:effectLst/>
              <a:latin typeface="NanumSquareR"/>
            </a:endParaRPr>
          </a:p>
        </p:txBody>
      </p:sp>
    </p:spTree>
    <p:extLst>
      <p:ext uri="{BB962C8B-B14F-4D97-AF65-F5344CB8AC3E}">
        <p14:creationId xmlns:p14="http://schemas.microsoft.com/office/powerpoint/2010/main" val="1642334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포켓몬GO 메타몽 잡는법 2019년 12월 최근 공략 : 네이버 블로그">
            <a:extLst>
              <a:ext uri="{FF2B5EF4-FFF2-40B4-BE49-F238E27FC236}">
                <a16:creationId xmlns:a16="http://schemas.microsoft.com/office/drawing/2014/main" id="{D8C6AA61-3907-4FA0-9D6C-C240AD75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99" b="97608" l="1660" r="94191">
                        <a14:foregroundMark x1="33195" y1="62201" x2="36100" y2="86603"/>
                        <a14:foregroundMark x1="73859" y1="72249" x2="83817" y2="80383"/>
                        <a14:foregroundMark x1="78838" y1="50718" x2="91701" y2="77990"/>
                        <a14:foregroundMark x1="72614" y1="59809" x2="92531" y2="90909"/>
                        <a14:foregroundMark x1="92531" y1="90909" x2="94191" y2="91866"/>
                        <a14:foregroundMark x1="87967" y1="85167" x2="28216" y2="78947"/>
                        <a14:foregroundMark x1="28216" y1="78947" x2="12863" y2="71292"/>
                        <a14:foregroundMark x1="14108" y1="71292" x2="17842" y2="56938"/>
                        <a14:foregroundMark x1="12863" y1="70335" x2="9544" y2="82775"/>
                        <a14:foregroundMark x1="14108" y1="76077" x2="5394" y2="75120"/>
                        <a14:foregroundMark x1="49378" y1="89952" x2="51037" y2="98086"/>
                        <a14:foregroundMark x1="61411" y1="12919" x2="48548" y2="6699"/>
                        <a14:foregroundMark x1="9959" y1="71770" x2="1660" y2="7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775840" y="2948277"/>
            <a:ext cx="1295765" cy="112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메타몽의 정체에 대해 알아보자 - 유머/움짤/이슈 - 에펨코리아">
            <a:extLst>
              <a:ext uri="{FF2B5EF4-FFF2-40B4-BE49-F238E27FC236}">
                <a16:creationId xmlns:a16="http://schemas.microsoft.com/office/drawing/2014/main" id="{2AF278C4-7E8A-4304-8CF6-3E863DEF7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02" b="89968" l="7750" r="90000">
                        <a14:foregroundMark x1="44000" y1="5502" x2="49500" y2="9385"/>
                        <a14:foregroundMark x1="11750" y1="65049" x2="7750" y2="67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938" y="577026"/>
            <a:ext cx="2150645" cy="166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메타몽의 정체에 대해 알아보자 - 유머/움짤/이슈 - 에펨코리아">
            <a:extLst>
              <a:ext uri="{FF2B5EF4-FFF2-40B4-BE49-F238E27FC236}">
                <a16:creationId xmlns:a16="http://schemas.microsoft.com/office/drawing/2014/main" id="{9161128B-1905-41AD-A2B3-4ACCDBD57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20" b="89968" l="8500" r="90000">
                        <a14:foregroundMark x1="43500" y1="7443" x2="48750" y2="10032"/>
                        <a14:foregroundMark x1="12500" y1="64725" x2="8500" y2="65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3405">
            <a:off x="492843" y="350042"/>
            <a:ext cx="2602281" cy="20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포켓몬GO 메타몽 잡는법 2019년 12월 최근 공략 : 네이버 블로그">
            <a:extLst>
              <a:ext uri="{FF2B5EF4-FFF2-40B4-BE49-F238E27FC236}">
                <a16:creationId xmlns:a16="http://schemas.microsoft.com/office/drawing/2014/main" id="{43D69733-9F26-4CC3-9945-DCBD9DF2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99" b="97608" l="1660" r="94191">
                        <a14:foregroundMark x1="33195" y1="62201" x2="36100" y2="86603"/>
                        <a14:foregroundMark x1="73859" y1="72249" x2="83817" y2="80383"/>
                        <a14:foregroundMark x1="78838" y1="50718" x2="91701" y2="77990"/>
                        <a14:foregroundMark x1="72614" y1="59809" x2="92531" y2="90909"/>
                        <a14:foregroundMark x1="92531" y1="90909" x2="94191" y2="91866"/>
                        <a14:foregroundMark x1="87967" y1="85167" x2="28216" y2="78947"/>
                        <a14:foregroundMark x1="28216" y1="78947" x2="12863" y2="71292"/>
                        <a14:foregroundMark x1="14108" y1="71292" x2="17842" y2="56938"/>
                        <a14:foregroundMark x1="12863" y1="70335" x2="9544" y2="82775"/>
                        <a14:foregroundMark x1="14108" y1="76077" x2="5394" y2="75120"/>
                        <a14:foregroundMark x1="49378" y1="89952" x2="51037" y2="98086"/>
                        <a14:foregroundMark x1="61411" y1="12919" x2="48548" y2="6699"/>
                        <a14:foregroundMark x1="9959" y1="71770" x2="1660" y2="7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93547">
            <a:off x="9374361" y="4422639"/>
            <a:ext cx="1724662" cy="149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포켓몬스터 변신 메타몽 시리즈 메타몽B 인형 30CM - 이젠돌스">
            <a:extLst>
              <a:ext uri="{FF2B5EF4-FFF2-40B4-BE49-F238E27FC236}">
                <a16:creationId xmlns:a16="http://schemas.microsoft.com/office/drawing/2014/main" id="{A74BEEC8-986D-4DC3-8D1B-A2722DD7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81" y="-264032"/>
            <a:ext cx="2019765" cy="20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동생의 파란색 메타몽 | 웹진 인벤 - 인벤">
            <a:extLst>
              <a:ext uri="{FF2B5EF4-FFF2-40B4-BE49-F238E27FC236}">
                <a16:creationId xmlns:a16="http://schemas.microsoft.com/office/drawing/2014/main" id="{06D14580-6419-47C2-B919-E9EA37BD0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499" b="93389" l="27423" r="716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33888" r="22801"/>
          <a:stretch/>
        </p:blipFill>
        <p:spPr bwMode="auto">
          <a:xfrm rot="13024732">
            <a:off x="1078825" y="3779709"/>
            <a:ext cx="1889607" cy="17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메타몽의 정체에 대해 알아보자 - 유머/움짤/이슈 - 에펨코리아">
            <a:extLst>
              <a:ext uri="{FF2B5EF4-FFF2-40B4-BE49-F238E27FC236}">
                <a16:creationId xmlns:a16="http://schemas.microsoft.com/office/drawing/2014/main" id="{1FDB0017-7FB4-4275-83D5-B1AE4B2C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20" b="89968" l="8500" r="90000">
                        <a14:foregroundMark x1="43500" y1="7443" x2="48750" y2="10032"/>
                        <a14:foregroundMark x1="12500" y1="64725" x2="8500" y2="65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3405">
            <a:off x="4649328" y="4321760"/>
            <a:ext cx="2602281" cy="20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5383305" y="3013502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Q&amp;A</a:t>
            </a:r>
            <a:endParaRPr kumimoji="1" lang="x-none" altLang="en-US" sz="4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72BDEB-BD37-464F-ACE5-2A5C82309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1" name="Picture 12" descr="동생의 파란색 메타몽 | 웹진 인벤 - 인벤">
            <a:extLst>
              <a:ext uri="{FF2B5EF4-FFF2-40B4-BE49-F238E27FC236}">
                <a16:creationId xmlns:a16="http://schemas.microsoft.com/office/drawing/2014/main" id="{5FC23DB6-D894-418D-BC46-070355E43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499" b="93389" l="27423" r="716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33888" r="22801"/>
          <a:stretch/>
        </p:blipFill>
        <p:spPr bwMode="auto">
          <a:xfrm rot="16200000">
            <a:off x="7001391" y="1172209"/>
            <a:ext cx="1419690" cy="13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포켓몬GO 메타몽 잡는법 2019년 12월 최근 공략 : 네이버 블로그">
            <a:extLst>
              <a:ext uri="{FF2B5EF4-FFF2-40B4-BE49-F238E27FC236}">
                <a16:creationId xmlns:a16="http://schemas.microsoft.com/office/drawing/2014/main" id="{22628742-6EAB-4A4E-8A01-A4B056F7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99" b="97608" l="1660" r="94191">
                        <a14:foregroundMark x1="33195" y1="62201" x2="36100" y2="86603"/>
                        <a14:foregroundMark x1="73859" y1="72249" x2="83817" y2="80383"/>
                        <a14:foregroundMark x1="78838" y1="50718" x2="91701" y2="77990"/>
                        <a14:foregroundMark x1="72614" y1="59809" x2="92531" y2="90909"/>
                        <a14:foregroundMark x1="92531" y1="90909" x2="94191" y2="91866"/>
                        <a14:foregroundMark x1="87967" y1="85167" x2="28216" y2="78947"/>
                        <a14:foregroundMark x1="28216" y1="78947" x2="12863" y2="71292"/>
                        <a14:foregroundMark x1="14108" y1="71292" x2="17842" y2="56938"/>
                        <a14:foregroundMark x1="12863" y1="70335" x2="9544" y2="82775"/>
                        <a14:foregroundMark x1="14108" y1="76077" x2="5394" y2="75120"/>
                        <a14:foregroundMark x1="49378" y1="89952" x2="51037" y2="98086"/>
                        <a14:foregroundMark x1="61411" y1="12919" x2="48548" y2="6699"/>
                        <a14:foregroundMark x1="9959" y1="71770" x2="1660" y2="7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11144" y="2324426"/>
            <a:ext cx="1295765" cy="112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E3D0983-789A-447C-9090-1377E41A59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00" y="1011749"/>
            <a:ext cx="4076700" cy="4514850"/>
          </a:xfrm>
          <a:prstGeom prst="rect">
            <a:avLst/>
          </a:prstGeom>
        </p:spPr>
      </p:pic>
      <p:pic>
        <p:nvPicPr>
          <p:cNvPr id="15" name="Picture 12" descr="동생의 파란색 메타몽 | 웹진 인벤 - 인벤">
            <a:extLst>
              <a:ext uri="{FF2B5EF4-FFF2-40B4-BE49-F238E27FC236}">
                <a16:creationId xmlns:a16="http://schemas.microsoft.com/office/drawing/2014/main" id="{8087E4E2-D181-4AF2-8FC8-361A037A8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499" b="93389" l="27423" r="716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92" t="33888" r="22801" b="27816"/>
          <a:stretch/>
        </p:blipFill>
        <p:spPr bwMode="auto">
          <a:xfrm rot="16200000">
            <a:off x="9021463" y="1445876"/>
            <a:ext cx="497592" cy="2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포켓몬GO 메타몽 잡는법 2019년 12월 최근 공략 : 네이버 블로그">
            <a:extLst>
              <a:ext uri="{FF2B5EF4-FFF2-40B4-BE49-F238E27FC236}">
                <a16:creationId xmlns:a16="http://schemas.microsoft.com/office/drawing/2014/main" id="{3AB0C35D-9DF4-4167-9620-B67EFAB4E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99" b="97608" l="1660" r="94191">
                        <a14:foregroundMark x1="33195" y1="62201" x2="36100" y2="86603"/>
                        <a14:foregroundMark x1="73859" y1="72249" x2="83817" y2="80383"/>
                        <a14:foregroundMark x1="78838" y1="50718" x2="91701" y2="77990"/>
                        <a14:foregroundMark x1="72614" y1="59809" x2="92531" y2="90909"/>
                        <a14:foregroundMark x1="92531" y1="90909" x2="94191" y2="91866"/>
                        <a14:foregroundMark x1="87967" y1="85167" x2="28216" y2="78947"/>
                        <a14:foregroundMark x1="28216" y1="78947" x2="12863" y2="71292"/>
                        <a14:foregroundMark x1="14108" y1="71292" x2="17842" y2="56938"/>
                        <a14:foregroundMark x1="12863" y1="70335" x2="9544" y2="82775"/>
                        <a14:foregroundMark x1="14108" y1="76077" x2="5394" y2="75120"/>
                        <a14:foregroundMark x1="49378" y1="89952" x2="51037" y2="98086"/>
                        <a14:foregroundMark x1="61411" y1="12919" x2="48548" y2="6699"/>
                        <a14:foregroundMark x1="9959" y1="71770" x2="1660" y2="7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206"/>
          <a:stretch/>
        </p:blipFill>
        <p:spPr bwMode="auto">
          <a:xfrm rot="5400000">
            <a:off x="8335016" y="1439698"/>
            <a:ext cx="499574" cy="21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포켓몬스터 변신 메타몽 시리즈 메타몽B 인형 30CM - 이젠돌스">
            <a:extLst>
              <a:ext uri="{FF2B5EF4-FFF2-40B4-BE49-F238E27FC236}">
                <a16:creationId xmlns:a16="http://schemas.microsoft.com/office/drawing/2014/main" id="{B9BEB5D0-BD8C-4904-BDBB-F80994B5D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846"/>
          <a:stretch/>
        </p:blipFill>
        <p:spPr bwMode="auto">
          <a:xfrm>
            <a:off x="8509700" y="5118003"/>
            <a:ext cx="483515" cy="3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메타몽의 정체에 대해 알아보자 - 유머/움짤/이슈 - 에펨코리아">
            <a:extLst>
              <a:ext uri="{FF2B5EF4-FFF2-40B4-BE49-F238E27FC236}">
                <a16:creationId xmlns:a16="http://schemas.microsoft.com/office/drawing/2014/main" id="{90B92232-A2BD-4A02-A1CE-722DF836A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120" b="89968" l="8500" r="90000">
                        <a14:foregroundMark x1="43500" y1="7443" x2="48750" y2="10032"/>
                        <a14:foregroundMark x1="12500" y1="64725" x2="8500" y2="65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678"/>
          <a:stretch/>
        </p:blipFill>
        <p:spPr bwMode="auto">
          <a:xfrm>
            <a:off x="8894388" y="5216813"/>
            <a:ext cx="566333" cy="2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포켓몬스터 변신 메타몽 시리즈 메타몽B 인형 30CM - 이젠돌스">
            <a:extLst>
              <a:ext uri="{FF2B5EF4-FFF2-40B4-BE49-F238E27FC236}">
                <a16:creationId xmlns:a16="http://schemas.microsoft.com/office/drawing/2014/main" id="{E1822D37-51DE-493E-8E78-2C2DB8F16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846"/>
          <a:stretch/>
        </p:blipFill>
        <p:spPr bwMode="auto">
          <a:xfrm>
            <a:off x="9430505" y="5101737"/>
            <a:ext cx="483515" cy="3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메타몽의 정체에 대해 알아보자 - 유머/움짤/이슈 - 에펨코리아">
            <a:extLst>
              <a:ext uri="{FF2B5EF4-FFF2-40B4-BE49-F238E27FC236}">
                <a16:creationId xmlns:a16="http://schemas.microsoft.com/office/drawing/2014/main" id="{05891891-7024-4CE9-8589-24D2EDB1D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120" b="89968" l="8500" r="90000">
                        <a14:foregroundMark x1="43500" y1="7443" x2="48750" y2="10032"/>
                        <a14:foregroundMark x1="12500" y1="64725" x2="8500" y2="65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678"/>
          <a:stretch/>
        </p:blipFill>
        <p:spPr bwMode="auto">
          <a:xfrm>
            <a:off x="9802493" y="5200547"/>
            <a:ext cx="566333" cy="2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포켓몬스터 변신 메타몽 시리즈 메타몽B 인형 30CM - 이젠돌스">
            <a:extLst>
              <a:ext uri="{FF2B5EF4-FFF2-40B4-BE49-F238E27FC236}">
                <a16:creationId xmlns:a16="http://schemas.microsoft.com/office/drawing/2014/main" id="{9BAF9788-E2A6-4AAF-B7A7-6203A8402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846"/>
          <a:stretch/>
        </p:blipFill>
        <p:spPr bwMode="auto">
          <a:xfrm>
            <a:off x="10368826" y="5106668"/>
            <a:ext cx="483515" cy="3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메타몽의 정체에 대해 알아보자 - 유머/움짤/이슈 - 에펨코리아">
            <a:extLst>
              <a:ext uri="{FF2B5EF4-FFF2-40B4-BE49-F238E27FC236}">
                <a16:creationId xmlns:a16="http://schemas.microsoft.com/office/drawing/2014/main" id="{407ACAD9-9105-4D6C-B540-AC004A372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120" b="89968" l="8500" r="90000">
                        <a14:foregroundMark x1="43500" y1="7443" x2="48750" y2="10032"/>
                        <a14:foregroundMark x1="12500" y1="64725" x2="8500" y2="65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678"/>
          <a:stretch/>
        </p:blipFill>
        <p:spPr bwMode="auto">
          <a:xfrm>
            <a:off x="10753514" y="5205478"/>
            <a:ext cx="566333" cy="2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91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타원 59">
            <a:extLst>
              <a:ext uri="{FF2B5EF4-FFF2-40B4-BE49-F238E27FC236}">
                <a16:creationId xmlns:a16="http://schemas.microsoft.com/office/drawing/2014/main" id="{F1A1EA1C-207D-43AE-A9BB-EEAE61C5BE70}"/>
              </a:ext>
            </a:extLst>
          </p:cNvPr>
          <p:cNvSpPr>
            <a:spLocks/>
          </p:cNvSpPr>
          <p:nvPr/>
        </p:nvSpPr>
        <p:spPr>
          <a:xfrm>
            <a:off x="9259736" y="1805728"/>
            <a:ext cx="1386000" cy="1472400"/>
          </a:xfrm>
          <a:prstGeom prst="ellipse">
            <a:avLst/>
          </a:prstGeom>
          <a:blipFill>
            <a:blip r:embed="rId3"/>
            <a:stretch>
              <a:fillRect l="-251074" t="-365810" r="-279980" b="-18737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F9BDB6-58B6-40C1-B4CA-D4E4D3DCE1BB}"/>
              </a:ext>
            </a:extLst>
          </p:cNvPr>
          <p:cNvSpPr txBox="1"/>
          <p:nvPr/>
        </p:nvSpPr>
        <p:spPr>
          <a:xfrm>
            <a:off x="1596748" y="2119263"/>
            <a:ext cx="2018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개발 및 튜닝</a:t>
            </a:r>
            <a:endParaRPr lang="en-US" altLang="ko-KR" sz="12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infilling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Teacher forcing scheduler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CA0017-FEF6-46A5-AFE6-A4D51D8E8381}"/>
              </a:ext>
            </a:extLst>
          </p:cNvPr>
          <p:cNvSpPr txBox="1"/>
          <p:nvPr/>
        </p:nvSpPr>
        <p:spPr>
          <a:xfrm>
            <a:off x="5014620" y="2119263"/>
            <a:ext cx="1498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R-drop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94712F-516C-4A07-ACF4-ACCDFBE7951A}"/>
              </a:ext>
            </a:extLst>
          </p:cNvPr>
          <p:cNvSpPr txBox="1"/>
          <p:nvPr/>
        </p:nvSpPr>
        <p:spPr>
          <a:xfrm>
            <a:off x="7432910" y="2152408"/>
            <a:ext cx="187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개발 및 튜닝</a:t>
            </a:r>
            <a:endParaRPr lang="en-US" altLang="ko-KR" sz="12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프로토타입 제작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F00090-6F70-4984-9D79-B22A60CF98A6}"/>
              </a:ext>
            </a:extLst>
          </p:cNvPr>
          <p:cNvSpPr txBox="1"/>
          <p:nvPr/>
        </p:nvSpPr>
        <p:spPr>
          <a:xfrm>
            <a:off x="10713741" y="2119263"/>
            <a:ext cx="149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Baseline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구축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개발 및 튜닝</a:t>
            </a:r>
            <a:endParaRPr lang="en-US" altLang="ko-KR" sz="12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717F3E-A39F-4B28-8785-C78F08D5BA1C}"/>
              </a:ext>
            </a:extLst>
          </p:cNvPr>
          <p:cNvSpPr txBox="1"/>
          <p:nvPr/>
        </p:nvSpPr>
        <p:spPr>
          <a:xfrm>
            <a:off x="2604536" y="4398269"/>
            <a:ext cx="178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경량화</a:t>
            </a:r>
            <a:endParaRPr lang="en-US" altLang="ko-KR" sz="12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ElasticSearch</a:t>
            </a:r>
          </a:p>
          <a:p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7295DD-00F5-4281-94CF-06CBB52891DB}"/>
              </a:ext>
            </a:extLst>
          </p:cNvPr>
          <p:cNvSpPr txBox="1"/>
          <p:nvPr/>
        </p:nvSpPr>
        <p:spPr>
          <a:xfrm>
            <a:off x="6102954" y="4377626"/>
            <a:ext cx="171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Baseline </a:t>
            </a:r>
            <a:r>
              <a:rPr lang="ko-KR" altLang="en-US" sz="12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</a:t>
            </a:r>
            <a:endParaRPr lang="en-US" altLang="ko-KR" sz="12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한국어 평가지표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후처리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168A7F-3F1E-461B-81B8-D627437F545A}"/>
              </a:ext>
            </a:extLst>
          </p:cNvPr>
          <p:cNvSpPr txBox="1"/>
          <p:nvPr/>
        </p:nvSpPr>
        <p:spPr>
          <a:xfrm>
            <a:off x="9581789" y="4377625"/>
            <a:ext cx="2025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개발</a:t>
            </a:r>
            <a:endParaRPr lang="en-US" altLang="ko-KR" sz="1200" b="1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infilling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Teacher forcing scheduler</a:t>
            </a:r>
          </a:p>
          <a:p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806E8E8-1CF0-48F0-9C15-D254AEA3BBBF}"/>
              </a:ext>
            </a:extLst>
          </p:cNvPr>
          <p:cNvSpPr/>
          <p:nvPr/>
        </p:nvSpPr>
        <p:spPr>
          <a:xfrm>
            <a:off x="151762" y="1805029"/>
            <a:ext cx="1376978" cy="1473798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E6B4C-B3DE-40EB-B508-B088BEBB9726}"/>
              </a:ext>
            </a:extLst>
          </p:cNvPr>
          <p:cNvSpPr txBox="1"/>
          <p:nvPr/>
        </p:nvSpPr>
        <p:spPr>
          <a:xfrm>
            <a:off x="-82755" y="3325622"/>
            <a:ext cx="1846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고창용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_T2008</a:t>
            </a:r>
          </a:p>
          <a:p>
            <a:pPr algn="ctr"/>
            <a:r>
              <a:rPr lang="en-US" altLang="ko-KR" sz="11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#PM(Main)+</a:t>
            </a:r>
            <a:r>
              <a:rPr lang="ko-KR" altLang="en-US" sz="11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코드검사 담당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BF41A3-B98B-4D75-A618-3E64AE0F1A4A}"/>
              </a:ext>
            </a:extLst>
          </p:cNvPr>
          <p:cNvSpPr/>
          <p:nvPr/>
        </p:nvSpPr>
        <p:spPr>
          <a:xfrm>
            <a:off x="3569634" y="1805029"/>
            <a:ext cx="1376978" cy="14737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105793-12EC-4853-BF17-7A6975F592D8}"/>
              </a:ext>
            </a:extLst>
          </p:cNvPr>
          <p:cNvSpPr txBox="1"/>
          <p:nvPr/>
        </p:nvSpPr>
        <p:spPr>
          <a:xfrm>
            <a:off x="3419027" y="3317927"/>
            <a:ext cx="1678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이예빈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_T2165</a:t>
            </a:r>
          </a:p>
          <a:p>
            <a:pPr algn="ctr"/>
            <a:r>
              <a:rPr lang="en-US" altLang="ko-KR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#PM(Sub) </a:t>
            </a:r>
            <a:r>
              <a:rPr lang="ko-KR" altLang="en-US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담당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CB6DB5A-5B5E-418F-BF66-ED8F9E2EC7D1}"/>
              </a:ext>
            </a:extLst>
          </p:cNvPr>
          <p:cNvSpPr/>
          <p:nvPr/>
        </p:nvSpPr>
        <p:spPr>
          <a:xfrm>
            <a:off x="5987924" y="1805029"/>
            <a:ext cx="1376978" cy="1473798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1ED243-477D-4996-BC87-1CA38ED3FB0D}"/>
              </a:ext>
            </a:extLst>
          </p:cNvPr>
          <p:cNvSpPr txBox="1"/>
          <p:nvPr/>
        </p:nvSpPr>
        <p:spPr>
          <a:xfrm>
            <a:off x="5837317" y="3317927"/>
            <a:ext cx="1678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이기성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_T2149</a:t>
            </a:r>
          </a:p>
          <a:p>
            <a:pPr algn="ctr"/>
            <a:r>
              <a:rPr lang="en-US" altLang="ko-KR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코드검사 담당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B0DDB-41DD-4506-AD2B-7BCF341E529C}"/>
              </a:ext>
            </a:extLst>
          </p:cNvPr>
          <p:cNvSpPr txBox="1"/>
          <p:nvPr/>
        </p:nvSpPr>
        <p:spPr>
          <a:xfrm>
            <a:off x="9118151" y="3317927"/>
            <a:ext cx="1678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정유석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_T2204</a:t>
            </a:r>
          </a:p>
          <a:p>
            <a:pPr algn="ctr"/>
            <a:r>
              <a:rPr lang="en-US" altLang="ko-KR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리서치 담당</a:t>
            </a:r>
            <a:endParaRPr lang="en-US" altLang="ko-KR" sz="1200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1BB5D6-ECEE-463E-981E-E2FAD8B91D39}"/>
              </a:ext>
            </a:extLst>
          </p:cNvPr>
          <p:cNvSpPr/>
          <p:nvPr/>
        </p:nvSpPr>
        <p:spPr>
          <a:xfrm>
            <a:off x="966849" y="4076821"/>
            <a:ext cx="1376978" cy="1473798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ED9784-9855-4B24-A357-AAB408163DA2}"/>
              </a:ext>
            </a:extLst>
          </p:cNvPr>
          <p:cNvSpPr txBox="1"/>
          <p:nvPr/>
        </p:nvSpPr>
        <p:spPr>
          <a:xfrm>
            <a:off x="640032" y="5636989"/>
            <a:ext cx="2030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안명철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_T2126</a:t>
            </a:r>
          </a:p>
          <a:p>
            <a:pPr algn="ctr"/>
            <a:r>
              <a:rPr lang="en-US" altLang="ko-KR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리서치 담당</a:t>
            </a:r>
            <a:endParaRPr lang="en-US" altLang="ko-KR" sz="1200" dirty="0">
              <a:solidFill>
                <a:srgbClr val="644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FA3C51F-BA4F-4003-B121-B0C4A40C858F}"/>
              </a:ext>
            </a:extLst>
          </p:cNvPr>
          <p:cNvSpPr/>
          <p:nvPr/>
        </p:nvSpPr>
        <p:spPr>
          <a:xfrm>
            <a:off x="4549176" y="4076821"/>
            <a:ext cx="1376978" cy="1473798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784D0F-A430-4A18-98E3-45B4BE5596A4}"/>
              </a:ext>
            </a:extLst>
          </p:cNvPr>
          <p:cNvSpPr txBox="1"/>
          <p:nvPr/>
        </p:nvSpPr>
        <p:spPr>
          <a:xfrm>
            <a:off x="4398569" y="5636989"/>
            <a:ext cx="1678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박범진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_T2081</a:t>
            </a:r>
          </a:p>
          <a:p>
            <a:pPr algn="ctr"/>
            <a:r>
              <a:rPr lang="en-US" altLang="ko-KR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기록 담당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4DF3C77-A4C4-48AF-A9E7-7B60224CF8C9}"/>
              </a:ext>
            </a:extLst>
          </p:cNvPr>
          <p:cNvSpPr/>
          <p:nvPr/>
        </p:nvSpPr>
        <p:spPr>
          <a:xfrm>
            <a:off x="7989394" y="4076821"/>
            <a:ext cx="1376978" cy="1473798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348FC6-4EF5-4C82-87FA-512C871A99F2}"/>
              </a:ext>
            </a:extLst>
          </p:cNvPr>
          <p:cNvSpPr txBox="1"/>
          <p:nvPr/>
        </p:nvSpPr>
        <p:spPr>
          <a:xfrm>
            <a:off x="7800168" y="5636989"/>
            <a:ext cx="17554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박상하</a:t>
            </a:r>
            <a:r>
              <a:rPr lang="en-US" altLang="ko-KR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_T2084</a:t>
            </a:r>
          </a:p>
          <a:p>
            <a:pPr algn="ctr"/>
            <a:r>
              <a:rPr lang="en-US" altLang="ko-KR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기록 담당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E2D52E6-C186-410D-A138-8F85727C6BD4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AF244D1-DA06-4791-8125-417994928EEF}"/>
              </a:ext>
            </a:extLst>
          </p:cNvPr>
          <p:cNvSpPr/>
          <p:nvPr/>
        </p:nvSpPr>
        <p:spPr>
          <a:xfrm>
            <a:off x="335281" y="292244"/>
            <a:ext cx="3972930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Introduction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Team </a:t>
            </a: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0660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DB0C91C-04E9-4BA0-AFAB-4CAC7AFE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67" y="3604014"/>
            <a:ext cx="4273222" cy="215646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7E114D-7EF8-49F8-9B0B-9F4C676E7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163" y="1516175"/>
            <a:ext cx="3234686" cy="19095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45BEAD6-8968-4AA4-B7C9-37FB0086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490" y="1480098"/>
            <a:ext cx="3303377" cy="20426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94492B-A2D4-45C1-9821-10D951AFF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13" y="3877089"/>
            <a:ext cx="5114987" cy="1566808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3C64FB-F3C7-4D6F-9C78-FDCEF2D21C96}"/>
              </a:ext>
            </a:extLst>
          </p:cNvPr>
          <p:cNvSpPr/>
          <p:nvPr/>
        </p:nvSpPr>
        <p:spPr>
          <a:xfrm>
            <a:off x="2449506" y="1298494"/>
            <a:ext cx="2178000" cy="295200"/>
          </a:xfrm>
          <a:prstGeom prst="rect">
            <a:avLst/>
          </a:prstGeom>
          <a:solidFill>
            <a:srgbClr val="BF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C36266-4F7F-4E28-82B5-F1505A74D27F}"/>
              </a:ext>
            </a:extLst>
          </p:cNvPr>
          <p:cNvSpPr/>
          <p:nvPr/>
        </p:nvSpPr>
        <p:spPr>
          <a:xfrm>
            <a:off x="2449506" y="3569587"/>
            <a:ext cx="2178000" cy="295200"/>
          </a:xfrm>
          <a:prstGeom prst="rect">
            <a:avLst/>
          </a:prstGeom>
          <a:solidFill>
            <a:srgbClr val="BF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HuggingFace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Hub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EEBE8-7B40-4079-AD5D-663155407821}"/>
              </a:ext>
            </a:extLst>
          </p:cNvPr>
          <p:cNvSpPr/>
          <p:nvPr/>
        </p:nvSpPr>
        <p:spPr>
          <a:xfrm>
            <a:off x="7420178" y="1298494"/>
            <a:ext cx="2178000" cy="295200"/>
          </a:xfrm>
          <a:prstGeom prst="rect">
            <a:avLst/>
          </a:prstGeom>
          <a:solidFill>
            <a:srgbClr val="BF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WandB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776E8D9-496F-4F68-A39B-27AC6052F19C}"/>
              </a:ext>
            </a:extLst>
          </p:cNvPr>
          <p:cNvSpPr/>
          <p:nvPr/>
        </p:nvSpPr>
        <p:spPr>
          <a:xfrm>
            <a:off x="7420178" y="3569587"/>
            <a:ext cx="2178000" cy="295200"/>
          </a:xfrm>
          <a:prstGeom prst="rect">
            <a:avLst/>
          </a:prstGeom>
          <a:solidFill>
            <a:srgbClr val="BF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Sheet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80F3348-79D9-4BA4-9C73-8B1449F1F084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45E6028-9C90-4F8F-BBA4-94E7D44764F8}"/>
              </a:ext>
            </a:extLst>
          </p:cNvPr>
          <p:cNvSpPr/>
          <p:nvPr/>
        </p:nvSpPr>
        <p:spPr>
          <a:xfrm>
            <a:off x="335281" y="292244"/>
            <a:ext cx="3972930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Introduction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프로젝트 협업</a:t>
            </a:r>
          </a:p>
        </p:txBody>
      </p:sp>
      <p:sp>
        <p:nvSpPr>
          <p:cNvPr id="66" name="Google Shape;132;p25">
            <a:extLst>
              <a:ext uri="{FF2B5EF4-FFF2-40B4-BE49-F238E27FC236}">
                <a16:creationId xmlns:a16="http://schemas.microsoft.com/office/drawing/2014/main" id="{74BD1F83-C53A-42D2-AAD0-5ACDF8BE5A5A}"/>
              </a:ext>
            </a:extLst>
          </p:cNvPr>
          <p:cNvSpPr txBox="1"/>
          <p:nvPr/>
        </p:nvSpPr>
        <p:spPr>
          <a:xfrm>
            <a:off x="875924" y="5788339"/>
            <a:ext cx="961682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툴을 활용하여 </a:t>
            </a:r>
            <a:r>
              <a:rPr lang="ko-KR" altLang="en-US" b="1" dirty="0">
                <a:solidFill>
                  <a:schemeClr val="dk1"/>
                </a:solidFill>
                <a:highlight>
                  <a:srgbClr val="FFBFB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협업</a:t>
            </a:r>
            <a:endParaRPr b="1" dirty="0">
              <a:solidFill>
                <a:schemeClr val="dk1"/>
              </a:solidFill>
              <a:highlight>
                <a:srgbClr val="FFBFB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29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762649" y="3105835"/>
            <a:ext cx="925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보고서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 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 짓기 너무 어렵지 않나요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27AE9-6CD1-4998-9794-2FB8EFAD5CE0}"/>
              </a:ext>
            </a:extLst>
          </p:cNvPr>
          <p:cNvSpPr txBox="1"/>
          <p:nvPr/>
        </p:nvSpPr>
        <p:spPr>
          <a:xfrm>
            <a:off x="8834412" y="375216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🤔</a:t>
            </a:r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……?</a:t>
            </a:r>
            <a:endParaRPr kumimoji="1" lang="x-none" altLang="en-US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4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42;p26">
            <a:extLst>
              <a:ext uri="{FF2B5EF4-FFF2-40B4-BE49-F238E27FC236}">
                <a16:creationId xmlns:a16="http://schemas.microsoft.com/office/drawing/2014/main" id="{9B3977E5-A0D9-4D67-8848-899F6DF8BB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852" y="3102961"/>
            <a:ext cx="6217670" cy="2951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7</a:t>
            </a:fld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835FB43D-3158-49B0-BBE4-829EE46DE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88" y="1620456"/>
            <a:ext cx="10674112" cy="430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요약을 활용해 제목을 만들어주는 모델 개발</a:t>
            </a:r>
            <a:r>
              <a:rPr lang="en-US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보고서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 짓기 너무 어렵지 않나요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lvl="3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영어 제목 생성기는 있는데 한국어는 없네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20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만들자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8" name="Google Shape;132;p25">
            <a:extLst>
              <a:ext uri="{FF2B5EF4-FFF2-40B4-BE49-F238E27FC236}">
                <a16:creationId xmlns:a16="http://schemas.microsoft.com/office/drawing/2014/main" id="{7773A90E-1B3E-4A5D-BC7F-8BC6B297B538}"/>
              </a:ext>
            </a:extLst>
          </p:cNvPr>
          <p:cNvSpPr txBox="1"/>
          <p:nvPr/>
        </p:nvSpPr>
        <p:spPr>
          <a:xfrm>
            <a:off x="7796746" y="6279027"/>
            <a:ext cx="364074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https://x.writefull.com/title-generator/index.html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78FC6BA-B0C3-477F-94D0-2A2CCC9EE767}"/>
              </a:ext>
            </a:extLst>
          </p:cNvPr>
          <p:cNvSpPr/>
          <p:nvPr/>
        </p:nvSpPr>
        <p:spPr>
          <a:xfrm>
            <a:off x="335281" y="292244"/>
            <a:ext cx="5247938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Introduction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주제 선정 배경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E5AA9B-8610-4339-9FB0-DC2B2520BE40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19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314EC-F26C-4D22-8C71-13A6B8255F8A}"/>
              </a:ext>
            </a:extLst>
          </p:cNvPr>
          <p:cNvSpPr txBox="1"/>
          <p:nvPr/>
        </p:nvSpPr>
        <p:spPr>
          <a:xfrm>
            <a:off x="1403268" y="2160723"/>
            <a:ext cx="3457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시도를 통해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우리의 성장을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잘 보여줄 수 있는가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3ED08-3804-471C-8BA8-9FDFA1864BBC}"/>
              </a:ext>
            </a:extLst>
          </p:cNvPr>
          <p:cNvSpPr txBox="1"/>
          <p:nvPr/>
        </p:nvSpPr>
        <p:spPr>
          <a:xfrm>
            <a:off x="1403268" y="4052011"/>
            <a:ext cx="2462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환경에서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완성할 수 있는가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Google Shape;126;p25">
            <a:extLst>
              <a:ext uri="{FF2B5EF4-FFF2-40B4-BE49-F238E27FC236}">
                <a16:creationId xmlns:a16="http://schemas.microsoft.com/office/drawing/2014/main" id="{5FCF7A4B-9E70-4853-8C15-FF9BFB6448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986" y="2032369"/>
            <a:ext cx="517425" cy="5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7;p25">
            <a:extLst>
              <a:ext uri="{FF2B5EF4-FFF2-40B4-BE49-F238E27FC236}">
                <a16:creationId xmlns:a16="http://schemas.microsoft.com/office/drawing/2014/main" id="{B9C828ED-3C8C-43AE-BC82-ED339BCCAE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3867" y="2015743"/>
            <a:ext cx="550700" cy="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8;p25">
            <a:extLst>
              <a:ext uri="{FF2B5EF4-FFF2-40B4-BE49-F238E27FC236}">
                <a16:creationId xmlns:a16="http://schemas.microsoft.com/office/drawing/2014/main" id="{6E66FC4F-4E04-4008-8F1A-72BE7129B8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5861" y="2011503"/>
            <a:ext cx="550700" cy="55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3;p25">
            <a:extLst>
              <a:ext uri="{FF2B5EF4-FFF2-40B4-BE49-F238E27FC236}">
                <a16:creationId xmlns:a16="http://schemas.microsoft.com/office/drawing/2014/main" id="{1D62DA6A-1206-466E-892D-C4AE4CD27E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09224">
            <a:off x="8460799" y="3940068"/>
            <a:ext cx="324412" cy="32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4;p25">
            <a:extLst>
              <a:ext uri="{FF2B5EF4-FFF2-40B4-BE49-F238E27FC236}">
                <a16:creationId xmlns:a16="http://schemas.microsoft.com/office/drawing/2014/main" id="{1D2880E5-B649-4867-AA08-2FC9049AA25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0966932">
            <a:off x="7776581" y="3829977"/>
            <a:ext cx="415499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9;p25">
            <a:extLst>
              <a:ext uri="{FF2B5EF4-FFF2-40B4-BE49-F238E27FC236}">
                <a16:creationId xmlns:a16="http://schemas.microsoft.com/office/drawing/2014/main" id="{0DDE513F-7BB5-4329-B927-0AAFB5A0F127}"/>
              </a:ext>
            </a:extLst>
          </p:cNvPr>
          <p:cNvSpPr txBox="1"/>
          <p:nvPr/>
        </p:nvSpPr>
        <p:spPr>
          <a:xfrm>
            <a:off x="4800918" y="2600472"/>
            <a:ext cx="675556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부스트캠프에서 배운 내용들을 모두 녹아낼 수 있는 프로젝트</a:t>
            </a: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31;p25">
            <a:extLst>
              <a:ext uri="{FF2B5EF4-FFF2-40B4-BE49-F238E27FC236}">
                <a16:creationId xmlns:a16="http://schemas.microsoft.com/office/drawing/2014/main" id="{B142764D-0C73-4B11-89A7-8ACFAB3EBA58}"/>
              </a:ext>
            </a:extLst>
          </p:cNvPr>
          <p:cNvSpPr txBox="1"/>
          <p:nvPr/>
        </p:nvSpPr>
        <p:spPr>
          <a:xfrm>
            <a:off x="5516552" y="3030297"/>
            <a:ext cx="532429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배운 내용보다 더 나아갈 수 있는 프로젝트</a:t>
            </a:r>
            <a:endParaRPr lang="ko-KR" altLang="en-US"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132;p25">
            <a:extLst>
              <a:ext uri="{FF2B5EF4-FFF2-40B4-BE49-F238E27FC236}">
                <a16:creationId xmlns:a16="http://schemas.microsoft.com/office/drawing/2014/main" id="{8DE871A6-5445-486B-8E9B-851D9C868680}"/>
              </a:ext>
            </a:extLst>
          </p:cNvPr>
          <p:cNvSpPr txBox="1"/>
          <p:nvPr/>
        </p:nvSpPr>
        <p:spPr>
          <a:xfrm>
            <a:off x="4566069" y="4225754"/>
            <a:ext cx="722525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개발자로서 주어진 리소스 내에서</a:t>
            </a:r>
            <a:endParaRPr lang="en-US" altLang="ko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최선의 결과물을 만들 수 있는 프로젝트  </a:t>
            </a: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715713-4E79-4302-BFB1-36279DB0A615}"/>
              </a:ext>
            </a:extLst>
          </p:cNvPr>
          <p:cNvSpPr txBox="1"/>
          <p:nvPr/>
        </p:nvSpPr>
        <p:spPr>
          <a:xfrm>
            <a:off x="507654" y="2037612"/>
            <a:ext cx="86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800" dirty="0"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endParaRPr kumimoji="1" lang="x-none" altLang="en-US" sz="4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C4392-75E7-4B5F-A6AD-FB72BFE65713}"/>
              </a:ext>
            </a:extLst>
          </p:cNvPr>
          <p:cNvSpPr txBox="1"/>
          <p:nvPr/>
        </p:nvSpPr>
        <p:spPr>
          <a:xfrm>
            <a:off x="507654" y="3744234"/>
            <a:ext cx="86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8800" dirty="0"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endParaRPr kumimoji="1" lang="x-none" altLang="en-US" sz="4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848754B-0E7A-4E0B-9077-19658A2083C0}"/>
              </a:ext>
            </a:extLst>
          </p:cNvPr>
          <p:cNvSpPr/>
          <p:nvPr/>
        </p:nvSpPr>
        <p:spPr>
          <a:xfrm>
            <a:off x="335281" y="292244"/>
            <a:ext cx="3096946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Introduction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주제 선정 배경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47D136-8F64-444C-B438-D8C13FCB7902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432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86F2A94-F30C-4054-9418-D08C5FC56D7D}"/>
              </a:ext>
            </a:extLst>
          </p:cNvPr>
          <p:cNvSpPr/>
          <p:nvPr/>
        </p:nvSpPr>
        <p:spPr>
          <a:xfrm>
            <a:off x="6993064" y="609600"/>
            <a:ext cx="3916840" cy="4959671"/>
          </a:xfrm>
          <a:prstGeom prst="flowChartAlternateProcess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3" name="Google Shape;127;p25">
            <a:extLst>
              <a:ext uri="{FF2B5EF4-FFF2-40B4-BE49-F238E27FC236}">
                <a16:creationId xmlns:a16="http://schemas.microsoft.com/office/drawing/2014/main" id="{97D7E6E5-1B85-4A6A-965C-8C9546E485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951" y="1496918"/>
            <a:ext cx="1180475" cy="1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66C98-3E33-463B-ACA0-E7E170B2184A}"/>
              </a:ext>
            </a:extLst>
          </p:cNvPr>
          <p:cNvSpPr txBox="1"/>
          <p:nvPr/>
        </p:nvSpPr>
        <p:spPr>
          <a:xfrm>
            <a:off x="2508829" y="4889875"/>
            <a:ext cx="1344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제목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 제목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9E3DE-C651-4B86-80C6-D76103F8FD85}"/>
              </a:ext>
            </a:extLst>
          </p:cNvPr>
          <p:cNvSpPr txBox="1"/>
          <p:nvPr/>
        </p:nvSpPr>
        <p:spPr>
          <a:xfrm>
            <a:off x="1403967" y="4954672"/>
            <a:ext cx="742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F2C69C-068C-4623-93CA-CFD9AEE6A3FC}"/>
              </a:ext>
            </a:extLst>
          </p:cNvPr>
          <p:cNvSpPr txBox="1"/>
          <p:nvPr/>
        </p:nvSpPr>
        <p:spPr>
          <a:xfrm>
            <a:off x="6583050" y="2945440"/>
            <a:ext cx="979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제목</a:t>
            </a:r>
          </a:p>
        </p:txBody>
      </p:sp>
      <p:pic>
        <p:nvPicPr>
          <p:cNvPr id="19" name="그래픽 18" descr="브라우저 창 윤곽선">
            <a:extLst>
              <a:ext uri="{FF2B5EF4-FFF2-40B4-BE49-F238E27FC236}">
                <a16:creationId xmlns:a16="http://schemas.microsoft.com/office/drawing/2014/main" id="{D76A7C4B-0219-43FD-A501-CA3476FD9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265" y="3753067"/>
            <a:ext cx="1458945" cy="14589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EC14BD-C85D-47E3-9068-E2E9CE13722E}"/>
              </a:ext>
            </a:extLst>
          </p:cNvPr>
          <p:cNvSpPr txBox="1"/>
          <p:nvPr/>
        </p:nvSpPr>
        <p:spPr>
          <a:xfrm>
            <a:off x="4308211" y="3461975"/>
            <a:ext cx="136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Streamlit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(Demo Web)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F1A774-2C6C-42A7-A78C-2FFFFE18323F}"/>
              </a:ext>
            </a:extLst>
          </p:cNvPr>
          <p:cNvSpPr txBox="1"/>
          <p:nvPr/>
        </p:nvSpPr>
        <p:spPr>
          <a:xfrm>
            <a:off x="2572577" y="3434463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원문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타입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F86E56E-6793-4D04-B814-8240313139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97" y="3971566"/>
            <a:ext cx="934368" cy="9343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29F267-11CC-4898-AB02-AB410A63C453}"/>
              </a:ext>
            </a:extLst>
          </p:cNvPr>
          <p:cNvSpPr txBox="1"/>
          <p:nvPr/>
        </p:nvSpPr>
        <p:spPr>
          <a:xfrm>
            <a:off x="5114600" y="1942852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원문 및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타입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D104F8-678F-4A94-9E5E-DBA1BF8F2D53}"/>
              </a:ext>
            </a:extLst>
          </p:cNvPr>
          <p:cNvSpPr/>
          <p:nvPr/>
        </p:nvSpPr>
        <p:spPr>
          <a:xfrm>
            <a:off x="4558141" y="4351044"/>
            <a:ext cx="883192" cy="2554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F67C71-68B4-4024-B9E9-3DF0DBD3F57D}"/>
              </a:ext>
            </a:extLst>
          </p:cNvPr>
          <p:cNvCxnSpPr>
            <a:cxnSpLocks/>
          </p:cNvCxnSpPr>
          <p:nvPr/>
        </p:nvCxnSpPr>
        <p:spPr>
          <a:xfrm>
            <a:off x="4550500" y="4710987"/>
            <a:ext cx="245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6D85664-16BD-4826-8B0F-6D7ECE775B20}"/>
              </a:ext>
            </a:extLst>
          </p:cNvPr>
          <p:cNvCxnSpPr>
            <a:cxnSpLocks/>
          </p:cNvCxnSpPr>
          <p:nvPr/>
        </p:nvCxnSpPr>
        <p:spPr>
          <a:xfrm>
            <a:off x="4547047" y="4779497"/>
            <a:ext cx="3771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B137CA5-0484-4D39-A7EA-BAEACEBF1154}"/>
              </a:ext>
            </a:extLst>
          </p:cNvPr>
          <p:cNvSpPr txBox="1"/>
          <p:nvPr/>
        </p:nvSpPr>
        <p:spPr>
          <a:xfrm>
            <a:off x="6485667" y="3754362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원문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EC2936-C6EB-489C-9BE3-1D79F6CF4BD9}"/>
              </a:ext>
            </a:extLst>
          </p:cNvPr>
          <p:cNvSpPr txBox="1"/>
          <p:nvPr/>
        </p:nvSpPr>
        <p:spPr>
          <a:xfrm>
            <a:off x="8442226" y="629367"/>
            <a:ext cx="10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SERVER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68DFFF-A7BF-488A-B2D5-EE1FD6642570}"/>
              </a:ext>
            </a:extLst>
          </p:cNvPr>
          <p:cNvSpPr/>
          <p:nvPr/>
        </p:nvSpPr>
        <p:spPr>
          <a:xfrm>
            <a:off x="68795" y="274320"/>
            <a:ext cx="331812" cy="1048866"/>
          </a:xfrm>
          <a:prstGeom prst="rect">
            <a:avLst/>
          </a:prstGeom>
          <a:solidFill>
            <a:srgbClr val="644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37CAFBA-527E-42E0-BD85-45FBEEB2BDA9}"/>
              </a:ext>
            </a:extLst>
          </p:cNvPr>
          <p:cNvSpPr/>
          <p:nvPr/>
        </p:nvSpPr>
        <p:spPr>
          <a:xfrm>
            <a:off x="335281" y="292244"/>
            <a:ext cx="6093286" cy="1030942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5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Introduction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644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시스템 아키텍처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F02A33-9642-4DBB-9542-04C02610BF73}"/>
              </a:ext>
            </a:extLst>
          </p:cNvPr>
          <p:cNvSpPr txBox="1"/>
          <p:nvPr/>
        </p:nvSpPr>
        <p:spPr>
          <a:xfrm>
            <a:off x="6190442" y="4905264"/>
            <a:ext cx="1774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 문서 제목과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비슷한 제목 리스트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A62AA097-4BDF-469A-AC3C-B123128E38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0327" y="4186589"/>
            <a:ext cx="2388922" cy="5243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BC05F0-20E0-46A3-A4F1-DAE7EC091736}"/>
              </a:ext>
            </a:extLst>
          </p:cNvPr>
          <p:cNvSpPr txBox="1"/>
          <p:nvPr/>
        </p:nvSpPr>
        <p:spPr>
          <a:xfrm>
            <a:off x="7287054" y="1263748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요약 모델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CD62A-A93B-4088-980D-5F63E2F37826}"/>
              </a:ext>
            </a:extLst>
          </p:cNvPr>
          <p:cNvSpPr txBox="1"/>
          <p:nvPr/>
        </p:nvSpPr>
        <p:spPr>
          <a:xfrm>
            <a:off x="9134332" y="1292323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데이터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3446742-FCC9-47B1-871E-1158529F7C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59" y="1504667"/>
            <a:ext cx="1133458" cy="1133458"/>
          </a:xfrm>
          <a:prstGeom prst="rect">
            <a:avLst/>
          </a:prstGeom>
        </p:spPr>
      </p:pic>
      <p:pic>
        <p:nvPicPr>
          <p:cNvPr id="55" name="그래픽 54" descr="오른쪽 화살표 단색으로 채워진">
            <a:extLst>
              <a:ext uri="{FF2B5EF4-FFF2-40B4-BE49-F238E27FC236}">
                <a16:creationId xmlns:a16="http://schemas.microsoft.com/office/drawing/2014/main" id="{0DA840FC-F0B0-40F7-B39F-A2E4CD4021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6425385" y="4056287"/>
            <a:ext cx="1260000" cy="1260000"/>
          </a:xfrm>
          <a:prstGeom prst="rect">
            <a:avLst/>
          </a:prstGeom>
        </p:spPr>
      </p:pic>
      <p:pic>
        <p:nvPicPr>
          <p:cNvPr id="56" name="그래픽 55" descr="오른쪽 화살표 단색으로 채워진">
            <a:extLst>
              <a:ext uri="{FF2B5EF4-FFF2-40B4-BE49-F238E27FC236}">
                <a16:creationId xmlns:a16="http://schemas.microsoft.com/office/drawing/2014/main" id="{66D4A370-ADAF-48DD-B644-5C5622B7E5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-2700000">
            <a:off x="5760512" y="2071895"/>
            <a:ext cx="1260000" cy="1260000"/>
          </a:xfrm>
          <a:prstGeom prst="rect">
            <a:avLst/>
          </a:prstGeom>
        </p:spPr>
      </p:pic>
      <p:pic>
        <p:nvPicPr>
          <p:cNvPr id="58" name="그래픽 57" descr="오른쪽 화살표 단색으로 채워진">
            <a:extLst>
              <a:ext uri="{FF2B5EF4-FFF2-40B4-BE49-F238E27FC236}">
                <a16:creationId xmlns:a16="http://schemas.microsoft.com/office/drawing/2014/main" id="{40A9A6E4-904C-4ACB-83A5-93F357B248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100000">
            <a:off x="5920060" y="2452676"/>
            <a:ext cx="1260000" cy="1260000"/>
          </a:xfrm>
          <a:prstGeom prst="rect">
            <a:avLst/>
          </a:prstGeom>
        </p:spPr>
      </p:pic>
      <p:pic>
        <p:nvPicPr>
          <p:cNvPr id="59" name="그래픽 58" descr="오른쪽 화살표 단색으로 채워진">
            <a:extLst>
              <a:ext uri="{FF2B5EF4-FFF2-40B4-BE49-F238E27FC236}">
                <a16:creationId xmlns:a16="http://schemas.microsoft.com/office/drawing/2014/main" id="{6FAA8C92-FA16-4096-8D95-74E65093EF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1077" y="3585590"/>
            <a:ext cx="1260000" cy="1260000"/>
          </a:xfrm>
          <a:prstGeom prst="rect">
            <a:avLst/>
          </a:prstGeom>
        </p:spPr>
      </p:pic>
      <p:pic>
        <p:nvPicPr>
          <p:cNvPr id="60" name="그래픽 59" descr="오른쪽 화살표 단색으로 채워진">
            <a:extLst>
              <a:ext uri="{FF2B5EF4-FFF2-40B4-BE49-F238E27FC236}">
                <a16:creationId xmlns:a16="http://schemas.microsoft.com/office/drawing/2014/main" id="{6C439E58-DBF4-4F7A-9A27-C8B5922888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2551078" y="4056287"/>
            <a:ext cx="1260000" cy="1260000"/>
          </a:xfrm>
          <a:prstGeom prst="rect">
            <a:avLst/>
          </a:prstGeom>
        </p:spPr>
      </p:pic>
      <p:pic>
        <p:nvPicPr>
          <p:cNvPr id="61" name="그래픽 60" descr="오른쪽 화살표 단색으로 채워진">
            <a:extLst>
              <a:ext uri="{FF2B5EF4-FFF2-40B4-BE49-F238E27FC236}">
                <a16:creationId xmlns:a16="http://schemas.microsoft.com/office/drawing/2014/main" id="{506A3A94-33E1-452A-B003-D45A136130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183848" y="2767001"/>
            <a:ext cx="1075919" cy="1260000"/>
          </a:xfrm>
          <a:prstGeom prst="rect">
            <a:avLst/>
          </a:prstGeom>
        </p:spPr>
      </p:pic>
      <p:pic>
        <p:nvPicPr>
          <p:cNvPr id="62" name="그래픽 61" descr="오른쪽 화살표 단색으로 채워진">
            <a:extLst>
              <a:ext uri="{FF2B5EF4-FFF2-40B4-BE49-F238E27FC236}">
                <a16:creationId xmlns:a16="http://schemas.microsoft.com/office/drawing/2014/main" id="{0E0B511E-5149-4999-8151-5709F84407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5384" y="358559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1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4" grpId="0"/>
      <p:bldP spid="26" grpId="0"/>
      <p:bldP spid="41" grpId="0"/>
      <p:bldP spid="4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1756</Words>
  <Application>Microsoft Office PowerPoint</Application>
  <PresentationFormat>와이드스크린</PresentationFormat>
  <Paragraphs>497</Paragraphs>
  <Slides>37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NanumSquare</vt:lpstr>
      <vt:lpstr>NanumSquare Bold</vt:lpstr>
      <vt:lpstr>NanumSquare Light</vt:lpstr>
      <vt:lpstr>NanumSquareR</vt:lpstr>
      <vt:lpstr>나눔스퀘어</vt:lpstr>
      <vt:lpstr>나눔스퀘어 Bold</vt:lpstr>
      <vt:lpstr>Malgun Gothic</vt:lpstr>
      <vt:lpstr>Arial</vt:lpstr>
      <vt:lpstr>Cambria Math</vt:lpstr>
      <vt:lpstr>Office 테마</vt:lpstr>
      <vt:lpstr>제목 짓기 어려워서 만든 제목 생성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connect</dc:creator>
  <cp:lastModifiedBy>ko changyong</cp:lastModifiedBy>
  <cp:revision>228</cp:revision>
  <dcterms:created xsi:type="dcterms:W3CDTF">2019-09-26T11:15:38Z</dcterms:created>
  <dcterms:modified xsi:type="dcterms:W3CDTF">2021-12-24T11:59:40Z</dcterms:modified>
</cp:coreProperties>
</file>